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4458" r:id="rId2"/>
    <p:sldId id="4722" r:id="rId3"/>
    <p:sldId id="4715" r:id="rId4"/>
    <p:sldId id="4687" r:id="rId5"/>
    <p:sldId id="4518" r:id="rId6"/>
    <p:sldId id="4714" r:id="rId7"/>
    <p:sldId id="4453" r:id="rId8"/>
    <p:sldId id="4686" r:id="rId9"/>
    <p:sldId id="4712" r:id="rId10"/>
    <p:sldId id="4717" r:id="rId11"/>
    <p:sldId id="4719" r:id="rId12"/>
    <p:sldId id="4511" r:id="rId13"/>
    <p:sldId id="281" r:id="rId14"/>
  </p:sldIdLst>
  <p:sldSz cx="12192000" cy="6858000"/>
  <p:notesSz cx="10002838" cy="688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E18"/>
    <a:srgbClr val="00040C"/>
    <a:srgbClr val="FFCC66"/>
    <a:srgbClr val="FFFF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55" autoAdjust="0"/>
    <p:restoredTop sz="94710"/>
  </p:normalViewPr>
  <p:slideViewPr>
    <p:cSldViewPr>
      <p:cViewPr>
        <p:scale>
          <a:sx n="145" d="100"/>
          <a:sy n="145" d="100"/>
        </p:scale>
        <p:origin x="368" y="2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34563" cy="345684"/>
          </a:xfrm>
          <a:prstGeom prst="rect">
            <a:avLst/>
          </a:prstGeom>
        </p:spPr>
        <p:txBody>
          <a:bodyPr vert="horz" lIns="89063" tIns="44531" rIns="89063" bIns="44531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65671" y="1"/>
            <a:ext cx="4334563" cy="345684"/>
          </a:xfrm>
          <a:prstGeom prst="rect">
            <a:avLst/>
          </a:prstGeom>
        </p:spPr>
        <p:txBody>
          <a:bodyPr vert="horz" lIns="89063" tIns="44531" rIns="89063" bIns="44531" rtlCol="0"/>
          <a:lstStyle>
            <a:lvl1pPr algn="r">
              <a:defRPr sz="1200"/>
            </a:lvl1pPr>
          </a:lstStyle>
          <a:p>
            <a:fld id="{D0A70867-BA40-41C7-9F7F-0653A4DAFAD7}" type="datetimeFigureOut">
              <a:rPr lang="it-IT" smtClean="0"/>
              <a:t>26/05/25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36875" y="860425"/>
            <a:ext cx="4129088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063" tIns="44531" rIns="89063" bIns="44531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000284" y="3311874"/>
            <a:ext cx="8002270" cy="2709714"/>
          </a:xfrm>
          <a:prstGeom prst="rect">
            <a:avLst/>
          </a:prstGeom>
        </p:spPr>
        <p:txBody>
          <a:bodyPr vert="horz" lIns="89063" tIns="44531" rIns="89063" bIns="44531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6536131"/>
            <a:ext cx="4334563" cy="345683"/>
          </a:xfrm>
          <a:prstGeom prst="rect">
            <a:avLst/>
          </a:prstGeom>
        </p:spPr>
        <p:txBody>
          <a:bodyPr vert="horz" lIns="89063" tIns="44531" rIns="89063" bIns="44531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65671" y="6536131"/>
            <a:ext cx="4334563" cy="345683"/>
          </a:xfrm>
          <a:prstGeom prst="rect">
            <a:avLst/>
          </a:prstGeom>
        </p:spPr>
        <p:txBody>
          <a:bodyPr vert="horz" lIns="89063" tIns="44531" rIns="89063" bIns="44531" rtlCol="0" anchor="b"/>
          <a:lstStyle>
            <a:lvl1pPr algn="r">
              <a:defRPr sz="1200"/>
            </a:lvl1pPr>
          </a:lstStyle>
          <a:p>
            <a:fld id="{6AC19F70-2F90-40DC-BD57-32DFF4D631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1124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19F70-2F90-40DC-BD57-32DFF4D6313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902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06688" y="515938"/>
            <a:ext cx="4589462" cy="2581275"/>
          </a:xfrm>
          <a:ln/>
        </p:spPr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b="1" dirty="0"/>
              <a:t>REVOPS</a:t>
            </a:r>
            <a:r>
              <a:rPr lang="it-IT" dirty="0"/>
              <a:t>= </a:t>
            </a:r>
            <a:r>
              <a:rPr lang="it-IT" dirty="0" err="1"/>
              <a:t>digital</a:t>
            </a:r>
            <a:r>
              <a:rPr lang="it-IT" dirty="0"/>
              <a:t> </a:t>
            </a:r>
            <a:r>
              <a:rPr lang="it-IT" dirty="0" err="1"/>
              <a:t>boosts</a:t>
            </a:r>
            <a:r>
              <a:rPr lang="it-IT" dirty="0"/>
              <a:t> for </a:t>
            </a:r>
            <a:r>
              <a:rPr lang="it-IT" dirty="0" err="1"/>
              <a:t>growth</a:t>
            </a:r>
            <a:r>
              <a:rPr lang="it-IT" dirty="0"/>
              <a:t> / Revenue Operations</a:t>
            </a:r>
          </a:p>
          <a:p>
            <a:r>
              <a:rPr lang="it-IT" dirty="0"/>
              <a:t>Approccio sistemico alla crescita</a:t>
            </a:r>
          </a:p>
          <a:p>
            <a:r>
              <a:rPr lang="it-IT" dirty="0"/>
              <a:t>Il sales  </a:t>
            </a:r>
            <a:r>
              <a:rPr lang="it-IT" dirty="0" err="1"/>
              <a:t>funnel</a:t>
            </a:r>
            <a:r>
              <a:rPr lang="it-IT" dirty="0"/>
              <a:t> è misurabile per fasi e metriche guardando il flusso (7 fasi delle vendite complesse a social </a:t>
            </a:r>
            <a:r>
              <a:rPr lang="it-IT" dirty="0" err="1"/>
              <a:t>mktg</a:t>
            </a:r>
            <a:r>
              <a:rPr lang="it-IT" dirty="0"/>
              <a:t> al service); Con metodo scientifico per replicare le attività x 10 e 20</a:t>
            </a:r>
          </a:p>
          <a:p>
            <a:endParaRPr lang="it-IT" dirty="0"/>
          </a:p>
          <a:p>
            <a:r>
              <a:rPr lang="it-IT" dirty="0"/>
              <a:t>Chi è responsabile della crescita aziendale</a:t>
            </a:r>
          </a:p>
          <a:p>
            <a:r>
              <a:rPr lang="it-IT" dirty="0"/>
              <a:t>Come e organizzata : OGGI MKTG SALES SERVICE sono a silos con obiettivi e processi e sistemi – dati diversi, manca il flusso tra i vari reparti, si generano sprechi nell’esperienza di acquisto del cliente, obiettivo è generare RICAVI RICORRENTI (il supporto all’acquisto del cliente)</a:t>
            </a:r>
          </a:p>
          <a:p>
            <a:r>
              <a:rPr lang="it-IT" dirty="0"/>
              <a:t>Come creare un’eccellente Customer Experience con REVOPS è un modello operativo per allineare il </a:t>
            </a:r>
            <a:r>
              <a:rPr lang="it-IT" dirty="0" err="1"/>
              <a:t>mktg</a:t>
            </a:r>
            <a:r>
              <a:rPr lang="it-IT" dirty="0"/>
              <a:t> – sales service a comuni obiettivi</a:t>
            </a:r>
          </a:p>
          <a:p>
            <a:r>
              <a:rPr lang="it-IT" dirty="0"/>
              <a:t>Come implementare </a:t>
            </a:r>
            <a:r>
              <a:rPr lang="it-IT" dirty="0" err="1"/>
              <a:t>ReVOPS</a:t>
            </a:r>
            <a:r>
              <a:rPr lang="it-IT" dirty="0"/>
              <a:t> col framework SPDCA  </a:t>
            </a:r>
          </a:p>
          <a:p>
            <a:r>
              <a:rPr lang="it-IT" dirty="0"/>
              <a:t>Quali piattaforme usi</a:t>
            </a:r>
          </a:p>
          <a:p>
            <a:r>
              <a:rPr lang="it-IT" dirty="0"/>
              <a:t>Come viene misurata</a:t>
            </a:r>
          </a:p>
          <a:p>
            <a:r>
              <a:rPr lang="it-IT" dirty="0"/>
              <a:t>Che ruolo ha il cliente’</a:t>
            </a:r>
          </a:p>
        </p:txBody>
      </p:sp>
    </p:spTree>
    <p:extLst>
      <p:ext uri="{BB962C8B-B14F-4D97-AF65-F5344CB8AC3E}">
        <p14:creationId xmlns:p14="http://schemas.microsoft.com/office/powerpoint/2010/main" val="1438766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01776" y="2895422"/>
            <a:ext cx="10994796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2068A28-0C49-4CC0-9C87-09820A93E50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05400" y="6355132"/>
            <a:ext cx="213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ctr" defTabSz="914400" rtl="0" eaLnBrk="0" latinLnBrk="0" hangingPunct="0">
              <a:defRPr sz="1000" kern="1200">
                <a:solidFill>
                  <a:srgbClr val="660033"/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dirty="0"/>
              <a:t>‖ </a:t>
            </a:r>
            <a:r>
              <a:rPr lang="it-IT" dirty="0">
                <a:solidFill>
                  <a:srgbClr val="000066"/>
                </a:solidFill>
              </a:rPr>
              <a:t> </a:t>
            </a:r>
            <a:fld id="{E10DD222-1775-4871-97D2-2203FB62FA66}" type="slidenum">
              <a:rPr lang="it-IT" b="1" smtClean="0">
                <a:solidFill>
                  <a:srgbClr val="000066"/>
                </a:solidFill>
              </a:rPr>
              <a:pPr>
                <a:defRPr/>
              </a:pPr>
              <a:t>‹N›</a:t>
            </a:fld>
            <a:r>
              <a:rPr lang="it-IT" sz="1400" dirty="0">
                <a:solidFill>
                  <a:srgbClr val="000066"/>
                </a:solidFill>
              </a:rPr>
              <a:t>  </a:t>
            </a:r>
            <a:r>
              <a:rPr lang="it-IT" dirty="0"/>
              <a:t>‖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19800"/>
            <a:ext cx="792162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2068A28-0C49-4CC0-9C87-09820A93E50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052164" y="6400800"/>
            <a:ext cx="213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ctr" defTabSz="914400" rtl="0" eaLnBrk="0" latinLnBrk="0" hangingPunct="0">
              <a:defRPr sz="1000" kern="1200">
                <a:solidFill>
                  <a:srgbClr val="660033"/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dirty="0"/>
              <a:t>‖ </a:t>
            </a:r>
            <a:r>
              <a:rPr lang="it-IT" dirty="0">
                <a:solidFill>
                  <a:srgbClr val="000066"/>
                </a:solidFill>
              </a:rPr>
              <a:t> </a:t>
            </a:r>
            <a:fld id="{E10DD222-1775-4871-97D2-2203FB62FA66}" type="slidenum">
              <a:rPr lang="it-IT" b="1" smtClean="0">
                <a:solidFill>
                  <a:srgbClr val="000066"/>
                </a:solidFill>
              </a:rPr>
              <a:pPr>
                <a:defRPr/>
              </a:pPr>
              <a:t>‹N›</a:t>
            </a:fld>
            <a:r>
              <a:rPr lang="it-IT" sz="1400" dirty="0">
                <a:solidFill>
                  <a:srgbClr val="000066"/>
                </a:solidFill>
              </a:rPr>
              <a:t>  </a:t>
            </a:r>
            <a:r>
              <a:rPr lang="it-IT" dirty="0"/>
              <a:t>‖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63970" y="1555800"/>
            <a:ext cx="4814570" cy="420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2068A28-0C49-4CC0-9C87-09820A93E50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05400" y="6400800"/>
            <a:ext cx="213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ctr" defTabSz="914400" rtl="0" eaLnBrk="0" latinLnBrk="0" hangingPunct="0">
              <a:defRPr sz="1000" kern="1200">
                <a:solidFill>
                  <a:srgbClr val="660033"/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/>
              <a:t>‖ </a:t>
            </a:r>
            <a:r>
              <a:rPr lang="it-IT">
                <a:solidFill>
                  <a:srgbClr val="000066"/>
                </a:solidFill>
              </a:rPr>
              <a:t> </a:t>
            </a:r>
            <a:fld id="{E10DD222-1775-4871-97D2-2203FB62FA66}" type="slidenum">
              <a:rPr lang="it-IT" b="1" smtClean="0">
                <a:solidFill>
                  <a:srgbClr val="000066"/>
                </a:solidFill>
              </a:rPr>
              <a:pPr>
                <a:defRPr/>
              </a:pPr>
              <a:t>‹N›</a:t>
            </a:fld>
            <a:r>
              <a:rPr lang="it-IT" sz="1400">
                <a:solidFill>
                  <a:srgbClr val="000066"/>
                </a:solidFill>
              </a:rPr>
              <a:t>  </a:t>
            </a:r>
            <a:r>
              <a:rPr lang="it-IT"/>
              <a:t>‖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19800"/>
            <a:ext cx="792162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Holder 2">
            <a:extLst>
              <a:ext uri="{FF2B5EF4-FFF2-40B4-BE49-F238E27FC236}">
                <a16:creationId xmlns:a16="http://schemas.microsoft.com/office/drawing/2014/main" id="{4E59DC9B-C86F-1D6F-A004-D47FF7EF6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25" y="214629"/>
            <a:ext cx="11004499" cy="702310"/>
          </a:xfrm>
        </p:spPr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2068A28-0C49-4CC0-9C87-09820A93E50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05400" y="6400800"/>
            <a:ext cx="213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ctr" defTabSz="914400" rtl="0" eaLnBrk="0" latinLnBrk="0" hangingPunct="0">
              <a:defRPr sz="1000" kern="1200">
                <a:solidFill>
                  <a:srgbClr val="660033"/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/>
              <a:t>‖ </a:t>
            </a:r>
            <a:r>
              <a:rPr lang="it-IT">
                <a:solidFill>
                  <a:srgbClr val="000066"/>
                </a:solidFill>
              </a:rPr>
              <a:t> </a:t>
            </a:r>
            <a:fld id="{E10DD222-1775-4871-97D2-2203FB62FA66}" type="slidenum">
              <a:rPr lang="it-IT" b="1" smtClean="0">
                <a:solidFill>
                  <a:srgbClr val="000066"/>
                </a:solidFill>
              </a:rPr>
              <a:pPr>
                <a:defRPr/>
              </a:pPr>
              <a:t>‹N›</a:t>
            </a:fld>
            <a:r>
              <a:rPr lang="it-IT" sz="1400">
                <a:solidFill>
                  <a:srgbClr val="000066"/>
                </a:solidFill>
              </a:rPr>
              <a:t>  </a:t>
            </a:r>
            <a:r>
              <a:rPr lang="it-IT"/>
              <a:t>‖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068A28-0C49-4CC0-9C87-09820A93E50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05400" y="6400800"/>
            <a:ext cx="213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ctr" defTabSz="914400" rtl="0" eaLnBrk="0" latinLnBrk="0" hangingPunct="0">
              <a:defRPr sz="1000" kern="1200">
                <a:solidFill>
                  <a:srgbClr val="660033"/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/>
              <a:t>‖ </a:t>
            </a:r>
            <a:r>
              <a:rPr lang="it-IT">
                <a:solidFill>
                  <a:srgbClr val="000066"/>
                </a:solidFill>
              </a:rPr>
              <a:t> </a:t>
            </a:r>
            <a:fld id="{E10DD222-1775-4871-97D2-2203FB62FA66}" type="slidenum">
              <a:rPr lang="it-IT" b="1" smtClean="0">
                <a:solidFill>
                  <a:srgbClr val="000066"/>
                </a:solidFill>
              </a:rPr>
              <a:pPr>
                <a:defRPr/>
              </a:pPr>
              <a:t>‹N›</a:t>
            </a:fld>
            <a:r>
              <a:rPr lang="it-IT" sz="1400">
                <a:solidFill>
                  <a:srgbClr val="000066"/>
                </a:solidFill>
              </a:rPr>
              <a:t>  </a:t>
            </a:r>
            <a:r>
              <a:rPr lang="it-IT"/>
              <a:t>‖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19800"/>
            <a:ext cx="792162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6925" y="214629"/>
            <a:ext cx="11004499" cy="702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3574" y="3410051"/>
            <a:ext cx="10871200" cy="2048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A2068A28-0C49-4CC0-9C87-09820A93E50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76800" y="6276099"/>
            <a:ext cx="213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rgbClr val="660033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r>
              <a:rPr lang="it-IT"/>
              <a:t>‖ </a:t>
            </a:r>
            <a:r>
              <a:rPr lang="it-IT">
                <a:solidFill>
                  <a:srgbClr val="000066"/>
                </a:solidFill>
              </a:rPr>
              <a:t> </a:t>
            </a:r>
            <a:fld id="{E10DD222-1775-4871-97D2-2203FB62FA66}" type="slidenum">
              <a:rPr lang="it-IT" b="1">
                <a:solidFill>
                  <a:srgbClr val="000066"/>
                </a:solidFill>
              </a:rPr>
              <a:pPr>
                <a:defRPr/>
              </a:pPr>
              <a:t>‹N›</a:t>
            </a:fld>
            <a:r>
              <a:rPr lang="it-IT" sz="1400">
                <a:solidFill>
                  <a:srgbClr val="000066"/>
                </a:solidFill>
              </a:rPr>
              <a:t>  </a:t>
            </a:r>
            <a:r>
              <a:rPr lang="it-IT"/>
              <a:t>‖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B7123F1-76E1-2EA7-C588-26F93026AB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94864"/>
            <a:ext cx="1143000" cy="907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kmsenpai.i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hyperlink" Target="http://www.kmsenpai.i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64BD0A3-5D50-0956-5057-E60338F7E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1" y="0"/>
            <a:ext cx="12192000" cy="6858000"/>
          </a:xfrm>
          <a:prstGeom prst="rect">
            <a:avLst/>
          </a:prstGeom>
        </p:spPr>
      </p:pic>
      <p:sp>
        <p:nvSpPr>
          <p:cNvPr id="4" name="object 8">
            <a:extLst>
              <a:ext uri="{FF2B5EF4-FFF2-40B4-BE49-F238E27FC236}">
                <a16:creationId xmlns:a16="http://schemas.microsoft.com/office/drawing/2014/main" id="{49475704-69E0-670F-0926-5554D4B8801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4038599" cy="924612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490"/>
              </a:spcBef>
            </a:pPr>
            <a:r>
              <a:rPr lang="it-IT" sz="2800" b="1" kern="0" spc="-10" dirty="0">
                <a:solidFill>
                  <a:srgbClr val="002060"/>
                </a:solidFill>
              </a:rPr>
              <a:t>Strategie vincenti per i clienti ad alto valore 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5BE6CB29-B874-0838-CA25-D785A6A44056}"/>
              </a:ext>
            </a:extLst>
          </p:cNvPr>
          <p:cNvSpPr txBox="1"/>
          <p:nvPr/>
        </p:nvSpPr>
        <p:spPr>
          <a:xfrm>
            <a:off x="228600" y="1375549"/>
            <a:ext cx="164878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b="1" spc="-130" dirty="0">
                <a:solidFill>
                  <a:srgbClr val="002060"/>
                </a:solidFill>
                <a:latin typeface="Arial"/>
                <a:cs typeface="Arial"/>
              </a:rPr>
              <a:t>Maggio</a:t>
            </a:r>
            <a:r>
              <a:rPr sz="1800" b="1" spc="-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800" b="1" spc="-70" dirty="0">
                <a:solidFill>
                  <a:srgbClr val="002060"/>
                </a:solidFill>
                <a:latin typeface="Arial"/>
                <a:cs typeface="Arial"/>
              </a:rPr>
              <a:t>202</a:t>
            </a:r>
            <a:r>
              <a:rPr lang="it-IT" b="1" spc="-70" dirty="0">
                <a:solidFill>
                  <a:srgbClr val="002060"/>
                </a:solidFill>
                <a:latin typeface="Arial"/>
                <a:cs typeface="Arial"/>
              </a:rPr>
              <a:t>5</a:t>
            </a:r>
            <a:r>
              <a:rPr lang="it-IT" sz="1800" b="1" spc="-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0447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E460E0-D389-7737-002E-E4403A8BAC7A}"/>
              </a:ext>
            </a:extLst>
          </p:cNvPr>
          <p:cNvSpPr txBox="1">
            <a:spLocks/>
          </p:cNvSpPr>
          <p:nvPr/>
        </p:nvSpPr>
        <p:spPr>
          <a:xfrm>
            <a:off x="262765" y="194976"/>
            <a:ext cx="10557635" cy="80681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400" kern="0" dirty="0">
                <a:solidFill>
                  <a:schemeClr val="tx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Costruire il valore del cliente: 3 segnali rivelatori che indicano che la tua azienda deve migliorare il modo in cui viene definito il valore del cliente</a:t>
            </a:r>
          </a:p>
          <a:p>
            <a:pPr algn="l"/>
            <a:r>
              <a:rPr lang="it-IT" sz="2400" kern="0" dirty="0">
                <a:solidFill>
                  <a:schemeClr val="tx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CD74306F-F91C-0984-B364-3790708E54EB}"/>
              </a:ext>
            </a:extLst>
          </p:cNvPr>
          <p:cNvSpPr/>
          <p:nvPr/>
        </p:nvSpPr>
        <p:spPr>
          <a:xfrm>
            <a:off x="668860" y="1363576"/>
            <a:ext cx="10800000" cy="1260000"/>
          </a:xfrm>
          <a:custGeom>
            <a:avLst/>
            <a:gdLst/>
            <a:ahLst/>
            <a:cxnLst/>
            <a:rect l="l" t="t" r="r" b="b"/>
            <a:pathLst>
              <a:path w="15278100" h="1743075">
                <a:moveTo>
                  <a:pt x="15278098" y="1743074"/>
                </a:moveTo>
                <a:lnTo>
                  <a:pt x="0" y="1743074"/>
                </a:lnTo>
                <a:lnTo>
                  <a:pt x="0" y="0"/>
                </a:lnTo>
                <a:lnTo>
                  <a:pt x="15278098" y="0"/>
                </a:lnTo>
                <a:lnTo>
                  <a:pt x="15278098" y="1743074"/>
                </a:lnTo>
                <a:close/>
              </a:path>
            </a:pathLst>
          </a:custGeom>
          <a:solidFill>
            <a:srgbClr val="4D3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4DF1108D-C25E-0D6F-8079-6E4651BAF08E}"/>
              </a:ext>
            </a:extLst>
          </p:cNvPr>
          <p:cNvSpPr/>
          <p:nvPr/>
        </p:nvSpPr>
        <p:spPr>
          <a:xfrm>
            <a:off x="612741" y="2799000"/>
            <a:ext cx="10800000" cy="1260000"/>
          </a:xfrm>
          <a:custGeom>
            <a:avLst/>
            <a:gdLst/>
            <a:ahLst/>
            <a:cxnLst/>
            <a:rect l="l" t="t" r="r" b="b"/>
            <a:pathLst>
              <a:path w="15325725" h="1743075">
                <a:moveTo>
                  <a:pt x="15325723" y="1743074"/>
                </a:moveTo>
                <a:lnTo>
                  <a:pt x="0" y="1743074"/>
                </a:lnTo>
                <a:lnTo>
                  <a:pt x="0" y="0"/>
                </a:lnTo>
                <a:lnTo>
                  <a:pt x="15325723" y="0"/>
                </a:lnTo>
                <a:lnTo>
                  <a:pt x="15325723" y="1743074"/>
                </a:lnTo>
                <a:close/>
              </a:path>
            </a:pathLst>
          </a:custGeom>
          <a:solidFill>
            <a:srgbClr val="0973B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A9B1B7DE-A1DC-F234-D5D1-6D29BD52530E}"/>
              </a:ext>
            </a:extLst>
          </p:cNvPr>
          <p:cNvSpPr/>
          <p:nvPr/>
        </p:nvSpPr>
        <p:spPr>
          <a:xfrm>
            <a:off x="596040" y="4234424"/>
            <a:ext cx="10800000" cy="1260000"/>
          </a:xfrm>
          <a:custGeom>
            <a:avLst/>
            <a:gdLst/>
            <a:ahLst/>
            <a:cxnLst/>
            <a:rect l="l" t="t" r="r" b="b"/>
            <a:pathLst>
              <a:path w="15268575" h="1743075">
                <a:moveTo>
                  <a:pt x="15268573" y="1743074"/>
                </a:moveTo>
                <a:lnTo>
                  <a:pt x="0" y="1743074"/>
                </a:lnTo>
                <a:lnTo>
                  <a:pt x="0" y="0"/>
                </a:lnTo>
                <a:lnTo>
                  <a:pt x="15268573" y="0"/>
                </a:lnTo>
                <a:lnTo>
                  <a:pt x="15268573" y="1743074"/>
                </a:lnTo>
                <a:close/>
              </a:path>
            </a:pathLst>
          </a:custGeom>
          <a:solidFill>
            <a:srgbClr val="4FAAD8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768ED3E5-BD94-15A4-4C61-03791876BEDD}"/>
              </a:ext>
            </a:extLst>
          </p:cNvPr>
          <p:cNvSpPr txBox="1"/>
          <p:nvPr/>
        </p:nvSpPr>
        <p:spPr>
          <a:xfrm>
            <a:off x="559506" y="936000"/>
            <a:ext cx="1498600" cy="1620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0" b="1" spc="-120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13000" dirty="0">
              <a:latin typeface="Tahoma"/>
              <a:cs typeface="Tahoma"/>
            </a:endParaRPr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A5B6049D-6F25-7000-085D-F44EA629B1EA}"/>
              </a:ext>
            </a:extLst>
          </p:cNvPr>
          <p:cNvSpPr txBox="1"/>
          <p:nvPr/>
        </p:nvSpPr>
        <p:spPr>
          <a:xfrm>
            <a:off x="538291" y="2376000"/>
            <a:ext cx="1498600" cy="1800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0" b="1" kern="0" spc="-120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13000" kern="0" dirty="0">
              <a:solidFill>
                <a:sysClr val="windowText" lastClr="000000"/>
              </a:solidFill>
              <a:latin typeface="Tahoma"/>
              <a:cs typeface="Tahoma"/>
            </a:endParaRPr>
          </a:p>
        </p:txBody>
      </p:sp>
      <p:sp>
        <p:nvSpPr>
          <p:cNvPr id="22" name="object 10">
            <a:extLst>
              <a:ext uri="{FF2B5EF4-FFF2-40B4-BE49-F238E27FC236}">
                <a16:creationId xmlns:a16="http://schemas.microsoft.com/office/drawing/2014/main" id="{1353C020-2218-1834-60B3-65AB8939D4A2}"/>
              </a:ext>
            </a:extLst>
          </p:cNvPr>
          <p:cNvSpPr txBox="1"/>
          <p:nvPr/>
        </p:nvSpPr>
        <p:spPr>
          <a:xfrm>
            <a:off x="579707" y="3816000"/>
            <a:ext cx="1498600" cy="1800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0" b="1" kern="0" spc="-120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13000" kern="0" dirty="0">
              <a:solidFill>
                <a:sysClr val="windowText" lastClr="000000"/>
              </a:solidFill>
              <a:latin typeface="Tahoma"/>
              <a:cs typeface="Tahoma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100D2C0D-0D0C-AD19-E3FE-6617E96A65C8}"/>
              </a:ext>
            </a:extLst>
          </p:cNvPr>
          <p:cNvSpPr txBox="1"/>
          <p:nvPr/>
        </p:nvSpPr>
        <p:spPr>
          <a:xfrm>
            <a:off x="1890386" y="1569408"/>
            <a:ext cx="9491040" cy="7387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lang="it-IT" sz="2000" spc="-10" dirty="0">
                <a:solidFill>
                  <a:schemeClr val="bg1"/>
                </a:solidFill>
                <a:latin typeface="Tahoma"/>
                <a:cs typeface="Tahoma"/>
              </a:rPr>
              <a:t>I venditori parlano ai potenziali clienti di "risultati" che le funzioni post-vendita non comprendono e non sono in grado di fornire in modo coerente e ripetuto</a:t>
            </a:r>
            <a:endParaRPr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4" name="object 14">
            <a:extLst>
              <a:ext uri="{FF2B5EF4-FFF2-40B4-BE49-F238E27FC236}">
                <a16:creationId xmlns:a16="http://schemas.microsoft.com/office/drawing/2014/main" id="{1E7D472B-7907-8F40-C78F-43E4CBD4E0BA}"/>
              </a:ext>
            </a:extLst>
          </p:cNvPr>
          <p:cNvSpPr txBox="1"/>
          <p:nvPr/>
        </p:nvSpPr>
        <p:spPr>
          <a:xfrm>
            <a:off x="1890386" y="2958487"/>
            <a:ext cx="9311014" cy="7387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lang="it-IT" sz="2000" spc="-10" dirty="0">
                <a:solidFill>
                  <a:srgbClr val="FFFFFF"/>
                </a:solidFill>
                <a:latin typeface="Tahoma"/>
                <a:cs typeface="Tahoma"/>
              </a:rPr>
              <a:t>Il Customer Service (Success) accoglie i clienti appena acquisiti con la domanda: "Quali obiettivi hai per l'utilizzo del nostro prodotto - servizio?" 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74066FFA-9183-7DA2-DC49-1F81F2A98C48}"/>
              </a:ext>
            </a:extLst>
          </p:cNvPr>
          <p:cNvSpPr txBox="1"/>
          <p:nvPr/>
        </p:nvSpPr>
        <p:spPr>
          <a:xfrm>
            <a:off x="1885167" y="4218487"/>
            <a:ext cx="9316233" cy="12345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lang="it-IT" sz="2200" spc="-20" dirty="0">
                <a:solidFill>
                  <a:schemeClr val="bg1"/>
                </a:solidFill>
                <a:latin typeface="Tahoma"/>
                <a:cs typeface="Tahoma"/>
              </a:rPr>
              <a:t>Vendite, Servizio clienti e Marketing sperano che l'ultimo sondaggio sui clienti fornisca qualche indizio sul valore che il cliente potrebbe aver ottenuto utilizzando il prodotto in vista del prossimo acquisto</a:t>
            </a:r>
            <a:endParaRPr sz="22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071168B-E5CC-9CAF-2E46-C5B302F8F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0" y="36534"/>
            <a:ext cx="1080000" cy="102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8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A4B1072-6CDA-E126-BD90-E105E9212F15}"/>
              </a:ext>
            </a:extLst>
          </p:cNvPr>
          <p:cNvSpPr txBox="1"/>
          <p:nvPr/>
        </p:nvSpPr>
        <p:spPr>
          <a:xfrm>
            <a:off x="304800" y="152400"/>
            <a:ext cx="104775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Costruire il valore del cliente durante il percorso di acquisto attraverso l’allineamento delle prestazioni alle aspettative</a:t>
            </a:r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CE5FB838-9B85-20EA-4491-52371C2F477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3918" y="1002631"/>
            <a:ext cx="9677400" cy="5688403"/>
          </a:xfrm>
          <a:prstGeom prst="rect">
            <a:avLst/>
          </a:prstGeom>
        </p:spPr>
      </p:pic>
      <p:sp>
        <p:nvSpPr>
          <p:cNvPr id="3" name="object 17">
            <a:extLst>
              <a:ext uri="{FF2B5EF4-FFF2-40B4-BE49-F238E27FC236}">
                <a16:creationId xmlns:a16="http://schemas.microsoft.com/office/drawing/2014/main" id="{7E862E18-D42E-3673-1851-93915AD6F7E4}"/>
              </a:ext>
            </a:extLst>
          </p:cNvPr>
          <p:cNvSpPr/>
          <p:nvPr/>
        </p:nvSpPr>
        <p:spPr>
          <a:xfrm>
            <a:off x="1771389" y="2499304"/>
            <a:ext cx="1512000" cy="720000"/>
          </a:xfrm>
          <a:custGeom>
            <a:avLst/>
            <a:gdLst/>
            <a:ahLst/>
            <a:cxnLst/>
            <a:rect l="l" t="t" r="r" b="b"/>
            <a:pathLst>
              <a:path w="1449704" h="721360">
                <a:moveTo>
                  <a:pt x="1329182" y="0"/>
                </a:moveTo>
                <a:lnTo>
                  <a:pt x="120142" y="0"/>
                </a:lnTo>
                <a:lnTo>
                  <a:pt x="73402" y="9449"/>
                </a:lnTo>
                <a:lnTo>
                  <a:pt x="35210" y="35210"/>
                </a:lnTo>
                <a:lnTo>
                  <a:pt x="9449" y="73402"/>
                </a:lnTo>
                <a:lnTo>
                  <a:pt x="0" y="120141"/>
                </a:lnTo>
                <a:lnTo>
                  <a:pt x="0" y="600709"/>
                </a:lnTo>
                <a:lnTo>
                  <a:pt x="9449" y="647449"/>
                </a:lnTo>
                <a:lnTo>
                  <a:pt x="35210" y="685641"/>
                </a:lnTo>
                <a:lnTo>
                  <a:pt x="73402" y="711402"/>
                </a:lnTo>
                <a:lnTo>
                  <a:pt x="120142" y="720851"/>
                </a:lnTo>
                <a:lnTo>
                  <a:pt x="1329182" y="720851"/>
                </a:lnTo>
                <a:lnTo>
                  <a:pt x="1375921" y="711402"/>
                </a:lnTo>
                <a:lnTo>
                  <a:pt x="1414113" y="685641"/>
                </a:lnTo>
                <a:lnTo>
                  <a:pt x="1439874" y="647449"/>
                </a:lnTo>
                <a:lnTo>
                  <a:pt x="1449324" y="600709"/>
                </a:lnTo>
                <a:lnTo>
                  <a:pt x="1449324" y="120141"/>
                </a:lnTo>
                <a:lnTo>
                  <a:pt x="1439874" y="73402"/>
                </a:lnTo>
                <a:lnTo>
                  <a:pt x="1414113" y="35210"/>
                </a:lnTo>
                <a:lnTo>
                  <a:pt x="1375921" y="9449"/>
                </a:lnTo>
                <a:lnTo>
                  <a:pt x="1329182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4" name="object 17">
            <a:extLst>
              <a:ext uri="{FF2B5EF4-FFF2-40B4-BE49-F238E27FC236}">
                <a16:creationId xmlns:a16="http://schemas.microsoft.com/office/drawing/2014/main" id="{5E400013-05AA-D390-8D9C-BA229AD64FBD}"/>
              </a:ext>
            </a:extLst>
          </p:cNvPr>
          <p:cNvSpPr/>
          <p:nvPr/>
        </p:nvSpPr>
        <p:spPr>
          <a:xfrm>
            <a:off x="1371600" y="3873254"/>
            <a:ext cx="1476000" cy="720000"/>
          </a:xfrm>
          <a:custGeom>
            <a:avLst/>
            <a:gdLst/>
            <a:ahLst/>
            <a:cxnLst/>
            <a:rect l="l" t="t" r="r" b="b"/>
            <a:pathLst>
              <a:path w="1449704" h="721360">
                <a:moveTo>
                  <a:pt x="1329182" y="0"/>
                </a:moveTo>
                <a:lnTo>
                  <a:pt x="120142" y="0"/>
                </a:lnTo>
                <a:lnTo>
                  <a:pt x="73402" y="9449"/>
                </a:lnTo>
                <a:lnTo>
                  <a:pt x="35210" y="35210"/>
                </a:lnTo>
                <a:lnTo>
                  <a:pt x="9449" y="73402"/>
                </a:lnTo>
                <a:lnTo>
                  <a:pt x="0" y="120141"/>
                </a:lnTo>
                <a:lnTo>
                  <a:pt x="0" y="600709"/>
                </a:lnTo>
                <a:lnTo>
                  <a:pt x="9449" y="647449"/>
                </a:lnTo>
                <a:lnTo>
                  <a:pt x="35210" y="685641"/>
                </a:lnTo>
                <a:lnTo>
                  <a:pt x="73402" y="711402"/>
                </a:lnTo>
                <a:lnTo>
                  <a:pt x="120142" y="720851"/>
                </a:lnTo>
                <a:lnTo>
                  <a:pt x="1329182" y="720851"/>
                </a:lnTo>
                <a:lnTo>
                  <a:pt x="1375921" y="711402"/>
                </a:lnTo>
                <a:lnTo>
                  <a:pt x="1414113" y="685641"/>
                </a:lnTo>
                <a:lnTo>
                  <a:pt x="1439874" y="647449"/>
                </a:lnTo>
                <a:lnTo>
                  <a:pt x="1449324" y="600709"/>
                </a:lnTo>
                <a:lnTo>
                  <a:pt x="1449324" y="120141"/>
                </a:lnTo>
                <a:lnTo>
                  <a:pt x="1439874" y="73402"/>
                </a:lnTo>
                <a:lnTo>
                  <a:pt x="1414113" y="35210"/>
                </a:lnTo>
                <a:lnTo>
                  <a:pt x="1375921" y="9449"/>
                </a:lnTo>
                <a:lnTo>
                  <a:pt x="1329182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7" name="object 17">
            <a:extLst>
              <a:ext uri="{FF2B5EF4-FFF2-40B4-BE49-F238E27FC236}">
                <a16:creationId xmlns:a16="http://schemas.microsoft.com/office/drawing/2014/main" id="{E0641BFB-D2C0-932F-D0D6-E558ABF6737D}"/>
              </a:ext>
            </a:extLst>
          </p:cNvPr>
          <p:cNvSpPr/>
          <p:nvPr/>
        </p:nvSpPr>
        <p:spPr>
          <a:xfrm>
            <a:off x="1876816" y="5264381"/>
            <a:ext cx="1476000" cy="720000"/>
          </a:xfrm>
          <a:custGeom>
            <a:avLst/>
            <a:gdLst/>
            <a:ahLst/>
            <a:cxnLst/>
            <a:rect l="l" t="t" r="r" b="b"/>
            <a:pathLst>
              <a:path w="1449704" h="721360">
                <a:moveTo>
                  <a:pt x="1329182" y="0"/>
                </a:moveTo>
                <a:lnTo>
                  <a:pt x="120142" y="0"/>
                </a:lnTo>
                <a:lnTo>
                  <a:pt x="73402" y="9449"/>
                </a:lnTo>
                <a:lnTo>
                  <a:pt x="35210" y="35210"/>
                </a:lnTo>
                <a:lnTo>
                  <a:pt x="9449" y="73402"/>
                </a:lnTo>
                <a:lnTo>
                  <a:pt x="0" y="120141"/>
                </a:lnTo>
                <a:lnTo>
                  <a:pt x="0" y="600709"/>
                </a:lnTo>
                <a:lnTo>
                  <a:pt x="9449" y="647449"/>
                </a:lnTo>
                <a:lnTo>
                  <a:pt x="35210" y="685641"/>
                </a:lnTo>
                <a:lnTo>
                  <a:pt x="73402" y="711402"/>
                </a:lnTo>
                <a:lnTo>
                  <a:pt x="120142" y="720851"/>
                </a:lnTo>
                <a:lnTo>
                  <a:pt x="1329182" y="720851"/>
                </a:lnTo>
                <a:lnTo>
                  <a:pt x="1375921" y="711402"/>
                </a:lnTo>
                <a:lnTo>
                  <a:pt x="1414113" y="685641"/>
                </a:lnTo>
                <a:lnTo>
                  <a:pt x="1439874" y="647449"/>
                </a:lnTo>
                <a:lnTo>
                  <a:pt x="1449324" y="600709"/>
                </a:lnTo>
                <a:lnTo>
                  <a:pt x="1449324" y="120141"/>
                </a:lnTo>
                <a:lnTo>
                  <a:pt x="1439874" y="73402"/>
                </a:lnTo>
                <a:lnTo>
                  <a:pt x="1414113" y="35210"/>
                </a:lnTo>
                <a:lnTo>
                  <a:pt x="1375921" y="9449"/>
                </a:lnTo>
                <a:lnTo>
                  <a:pt x="1329182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id="{3E35D2CE-3194-B594-268E-A0B838BC309D}"/>
              </a:ext>
            </a:extLst>
          </p:cNvPr>
          <p:cNvSpPr/>
          <p:nvPr/>
        </p:nvSpPr>
        <p:spPr>
          <a:xfrm>
            <a:off x="8980118" y="2486893"/>
            <a:ext cx="1512000" cy="720000"/>
          </a:xfrm>
          <a:custGeom>
            <a:avLst/>
            <a:gdLst/>
            <a:ahLst/>
            <a:cxnLst/>
            <a:rect l="l" t="t" r="r" b="b"/>
            <a:pathLst>
              <a:path w="1449704" h="721360">
                <a:moveTo>
                  <a:pt x="1329182" y="0"/>
                </a:moveTo>
                <a:lnTo>
                  <a:pt x="120142" y="0"/>
                </a:lnTo>
                <a:lnTo>
                  <a:pt x="73402" y="9449"/>
                </a:lnTo>
                <a:lnTo>
                  <a:pt x="35210" y="35210"/>
                </a:lnTo>
                <a:lnTo>
                  <a:pt x="9449" y="73402"/>
                </a:lnTo>
                <a:lnTo>
                  <a:pt x="0" y="120141"/>
                </a:lnTo>
                <a:lnTo>
                  <a:pt x="0" y="600709"/>
                </a:lnTo>
                <a:lnTo>
                  <a:pt x="9449" y="647449"/>
                </a:lnTo>
                <a:lnTo>
                  <a:pt x="35210" y="685641"/>
                </a:lnTo>
                <a:lnTo>
                  <a:pt x="73402" y="711402"/>
                </a:lnTo>
                <a:lnTo>
                  <a:pt x="120142" y="720851"/>
                </a:lnTo>
                <a:lnTo>
                  <a:pt x="1329182" y="720851"/>
                </a:lnTo>
                <a:lnTo>
                  <a:pt x="1375921" y="711402"/>
                </a:lnTo>
                <a:lnTo>
                  <a:pt x="1414113" y="685641"/>
                </a:lnTo>
                <a:lnTo>
                  <a:pt x="1439874" y="647449"/>
                </a:lnTo>
                <a:lnTo>
                  <a:pt x="1449324" y="600709"/>
                </a:lnTo>
                <a:lnTo>
                  <a:pt x="1449324" y="120141"/>
                </a:lnTo>
                <a:lnTo>
                  <a:pt x="1439874" y="73402"/>
                </a:lnTo>
                <a:lnTo>
                  <a:pt x="1414113" y="35210"/>
                </a:lnTo>
                <a:lnTo>
                  <a:pt x="1375921" y="9449"/>
                </a:lnTo>
                <a:lnTo>
                  <a:pt x="1329182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id="{EFA9A4CF-F1A5-030E-9D54-2B863227D360}"/>
              </a:ext>
            </a:extLst>
          </p:cNvPr>
          <p:cNvSpPr/>
          <p:nvPr/>
        </p:nvSpPr>
        <p:spPr>
          <a:xfrm>
            <a:off x="9573000" y="3827598"/>
            <a:ext cx="1476000" cy="720000"/>
          </a:xfrm>
          <a:custGeom>
            <a:avLst/>
            <a:gdLst/>
            <a:ahLst/>
            <a:cxnLst/>
            <a:rect l="l" t="t" r="r" b="b"/>
            <a:pathLst>
              <a:path w="1449704" h="721360">
                <a:moveTo>
                  <a:pt x="1329182" y="0"/>
                </a:moveTo>
                <a:lnTo>
                  <a:pt x="120142" y="0"/>
                </a:lnTo>
                <a:lnTo>
                  <a:pt x="73402" y="9449"/>
                </a:lnTo>
                <a:lnTo>
                  <a:pt x="35210" y="35210"/>
                </a:lnTo>
                <a:lnTo>
                  <a:pt x="9449" y="73402"/>
                </a:lnTo>
                <a:lnTo>
                  <a:pt x="0" y="120141"/>
                </a:lnTo>
                <a:lnTo>
                  <a:pt x="0" y="600709"/>
                </a:lnTo>
                <a:lnTo>
                  <a:pt x="9449" y="647449"/>
                </a:lnTo>
                <a:lnTo>
                  <a:pt x="35210" y="685641"/>
                </a:lnTo>
                <a:lnTo>
                  <a:pt x="73402" y="711402"/>
                </a:lnTo>
                <a:lnTo>
                  <a:pt x="120142" y="720851"/>
                </a:lnTo>
                <a:lnTo>
                  <a:pt x="1329182" y="720851"/>
                </a:lnTo>
                <a:lnTo>
                  <a:pt x="1375921" y="711402"/>
                </a:lnTo>
                <a:lnTo>
                  <a:pt x="1414113" y="685641"/>
                </a:lnTo>
                <a:lnTo>
                  <a:pt x="1439874" y="647449"/>
                </a:lnTo>
                <a:lnTo>
                  <a:pt x="1449324" y="600709"/>
                </a:lnTo>
                <a:lnTo>
                  <a:pt x="1449324" y="120141"/>
                </a:lnTo>
                <a:lnTo>
                  <a:pt x="1439874" y="73402"/>
                </a:lnTo>
                <a:lnTo>
                  <a:pt x="1414113" y="35210"/>
                </a:lnTo>
                <a:lnTo>
                  <a:pt x="1375921" y="9449"/>
                </a:lnTo>
                <a:lnTo>
                  <a:pt x="1329182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10" name="object 17">
            <a:extLst>
              <a:ext uri="{FF2B5EF4-FFF2-40B4-BE49-F238E27FC236}">
                <a16:creationId xmlns:a16="http://schemas.microsoft.com/office/drawing/2014/main" id="{1D7EBA33-25CD-CB67-BAB4-680B98BC8597}"/>
              </a:ext>
            </a:extLst>
          </p:cNvPr>
          <p:cNvSpPr/>
          <p:nvPr/>
        </p:nvSpPr>
        <p:spPr>
          <a:xfrm>
            <a:off x="9067800" y="5249699"/>
            <a:ext cx="1476000" cy="720000"/>
          </a:xfrm>
          <a:custGeom>
            <a:avLst/>
            <a:gdLst/>
            <a:ahLst/>
            <a:cxnLst/>
            <a:rect l="l" t="t" r="r" b="b"/>
            <a:pathLst>
              <a:path w="1449704" h="721360">
                <a:moveTo>
                  <a:pt x="1329182" y="0"/>
                </a:moveTo>
                <a:lnTo>
                  <a:pt x="120142" y="0"/>
                </a:lnTo>
                <a:lnTo>
                  <a:pt x="73402" y="9449"/>
                </a:lnTo>
                <a:lnTo>
                  <a:pt x="35210" y="35210"/>
                </a:lnTo>
                <a:lnTo>
                  <a:pt x="9449" y="73402"/>
                </a:lnTo>
                <a:lnTo>
                  <a:pt x="0" y="120141"/>
                </a:lnTo>
                <a:lnTo>
                  <a:pt x="0" y="600709"/>
                </a:lnTo>
                <a:lnTo>
                  <a:pt x="9449" y="647449"/>
                </a:lnTo>
                <a:lnTo>
                  <a:pt x="35210" y="685641"/>
                </a:lnTo>
                <a:lnTo>
                  <a:pt x="73402" y="711402"/>
                </a:lnTo>
                <a:lnTo>
                  <a:pt x="120142" y="720851"/>
                </a:lnTo>
                <a:lnTo>
                  <a:pt x="1329182" y="720851"/>
                </a:lnTo>
                <a:lnTo>
                  <a:pt x="1375921" y="711402"/>
                </a:lnTo>
                <a:lnTo>
                  <a:pt x="1414113" y="685641"/>
                </a:lnTo>
                <a:lnTo>
                  <a:pt x="1439874" y="647449"/>
                </a:lnTo>
                <a:lnTo>
                  <a:pt x="1449324" y="600709"/>
                </a:lnTo>
                <a:lnTo>
                  <a:pt x="1449324" y="120141"/>
                </a:lnTo>
                <a:lnTo>
                  <a:pt x="1439874" y="73402"/>
                </a:lnTo>
                <a:lnTo>
                  <a:pt x="1414113" y="35210"/>
                </a:lnTo>
                <a:lnTo>
                  <a:pt x="1375921" y="9449"/>
                </a:lnTo>
                <a:lnTo>
                  <a:pt x="1329182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E21FE00-F48F-BE15-7BD1-20352918C3EC}"/>
              </a:ext>
            </a:extLst>
          </p:cNvPr>
          <p:cNvSpPr txBox="1"/>
          <p:nvPr/>
        </p:nvSpPr>
        <p:spPr>
          <a:xfrm>
            <a:off x="1771389" y="2619883"/>
            <a:ext cx="16367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/>
              <a:t>Definizione e accordo sul valore del cliente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8C7E8EE-664F-A0FC-5AFE-F8B9836626D0}"/>
              </a:ext>
            </a:extLst>
          </p:cNvPr>
          <p:cNvSpPr txBox="1"/>
          <p:nvPr/>
        </p:nvSpPr>
        <p:spPr>
          <a:xfrm>
            <a:off x="1295400" y="3898175"/>
            <a:ext cx="1628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/>
              <a:t>Valore per il cliente e Gestione della consegna / erogazione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B161E89-6510-3EF8-CA8A-E74652F9EEC1}"/>
              </a:ext>
            </a:extLst>
          </p:cNvPr>
          <p:cNvSpPr txBox="1"/>
          <p:nvPr/>
        </p:nvSpPr>
        <p:spPr>
          <a:xfrm>
            <a:off x="1905000" y="5393704"/>
            <a:ext cx="14478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/>
              <a:t>Verifica del valore da parte del cliente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5DFC321-6B7D-D818-A33D-20684BCC317B}"/>
              </a:ext>
            </a:extLst>
          </p:cNvPr>
          <p:cNvSpPr txBox="1"/>
          <p:nvPr/>
        </p:nvSpPr>
        <p:spPr>
          <a:xfrm>
            <a:off x="8948550" y="2628471"/>
            <a:ext cx="1714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/>
              <a:t>Adozione di strumenti digitale dei clienti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8AA4552-1272-DF28-8318-89EBDE2B1B16}"/>
              </a:ext>
            </a:extLst>
          </p:cNvPr>
          <p:cNvSpPr txBox="1"/>
          <p:nvPr/>
        </p:nvSpPr>
        <p:spPr>
          <a:xfrm>
            <a:off x="9649200" y="3956765"/>
            <a:ext cx="147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/>
              <a:t>Valore economico del cliente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8F64045-907B-D62D-975C-E0AD56FD5C1F}"/>
              </a:ext>
            </a:extLst>
          </p:cNvPr>
          <p:cNvSpPr txBox="1"/>
          <p:nvPr/>
        </p:nvSpPr>
        <p:spPr>
          <a:xfrm>
            <a:off x="9144000" y="5368693"/>
            <a:ext cx="11711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/>
              <a:t>Customer Intelligence</a:t>
            </a:r>
          </a:p>
        </p:txBody>
      </p:sp>
      <p:sp>
        <p:nvSpPr>
          <p:cNvPr id="18" name="object 27">
            <a:extLst>
              <a:ext uri="{FF2B5EF4-FFF2-40B4-BE49-F238E27FC236}">
                <a16:creationId xmlns:a16="http://schemas.microsoft.com/office/drawing/2014/main" id="{88A433C9-B3A7-F9BF-D910-80B973D305C0}"/>
              </a:ext>
            </a:extLst>
          </p:cNvPr>
          <p:cNvSpPr txBox="1"/>
          <p:nvPr/>
        </p:nvSpPr>
        <p:spPr>
          <a:xfrm>
            <a:off x="3657600" y="6507905"/>
            <a:ext cx="201041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it-IT" sz="800" dirty="0">
                <a:latin typeface="Arial"/>
                <a:cs typeface="Arial"/>
              </a:rPr>
              <a:t>Fonte</a:t>
            </a:r>
            <a:r>
              <a:rPr sz="800" dirty="0">
                <a:latin typeface="Arial"/>
                <a:cs typeface="Arial"/>
              </a:rPr>
              <a:t>:</a:t>
            </a:r>
            <a:r>
              <a:rPr lang="it-IT" sz="800" spc="-15" dirty="0">
                <a:latin typeface="Arial"/>
                <a:cs typeface="Arial"/>
              </a:rPr>
              <a:t> </a:t>
            </a:r>
            <a:r>
              <a:rPr lang="it-IT" sz="800" spc="-15" dirty="0" err="1">
                <a:latin typeface="Arial"/>
                <a:cs typeface="Arial"/>
              </a:rPr>
              <a:t>Valuize</a:t>
            </a:r>
            <a:r>
              <a:rPr lang="it-IT"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knowledge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9" name="Connettore 18">
            <a:extLst>
              <a:ext uri="{FF2B5EF4-FFF2-40B4-BE49-F238E27FC236}">
                <a16:creationId xmlns:a16="http://schemas.microsoft.com/office/drawing/2014/main" id="{83F5C667-14D8-26B9-06B5-64A3073FB4EE}"/>
              </a:ext>
            </a:extLst>
          </p:cNvPr>
          <p:cNvSpPr/>
          <p:nvPr/>
        </p:nvSpPr>
        <p:spPr bwMode="gray">
          <a:xfrm>
            <a:off x="5310300" y="3429000"/>
            <a:ext cx="1800000" cy="1800000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91422" tIns="0" rIns="91422" bIns="45711" rtlCol="0" anchor="ctr"/>
          <a:lstStyle/>
          <a:p>
            <a:pPr algn="l">
              <a:spcAft>
                <a:spcPct val="30000"/>
              </a:spcAft>
              <a:buClr>
                <a:srgbClr val="003300"/>
              </a:buClr>
              <a:buSzPct val="90000"/>
              <a:buFont typeface="Wingdings" panose="05000000000000000000" pitchFamily="2" charset="2"/>
              <a:buChar char="§"/>
            </a:pPr>
            <a:endParaRPr kumimoji="1" lang="it-IT" noProof="1">
              <a:solidFill>
                <a:schemeClr val="accent6"/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D7E7B9D-834F-115E-59AE-536EE2F51DD8}"/>
              </a:ext>
            </a:extLst>
          </p:cNvPr>
          <p:cNvSpPr txBox="1"/>
          <p:nvPr/>
        </p:nvSpPr>
        <p:spPr>
          <a:xfrm>
            <a:off x="5386500" y="3633089"/>
            <a:ext cx="1638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Net Revenue </a:t>
            </a:r>
            <a:r>
              <a:rPr lang="fr-FR" sz="2400" b="1" dirty="0" err="1"/>
              <a:t>Retention</a:t>
            </a:r>
            <a:endParaRPr lang="it-IT" sz="2400" b="1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F885F85C-C17F-2F98-CFE0-F0B2236E1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36534"/>
            <a:ext cx="1080000" cy="102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01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5ABA53-74E9-1AF8-C6D0-BCDA74010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25" y="214629"/>
            <a:ext cx="11004499" cy="369332"/>
          </a:xfrm>
        </p:spPr>
        <p:txBody>
          <a:bodyPr/>
          <a:lstStyle/>
          <a:p>
            <a:r>
              <a:rPr lang="it-IT" dirty="0">
                <a:solidFill>
                  <a:srgbClr val="C00000"/>
                </a:solidFill>
              </a:rPr>
              <a:t>Ora tocca a voi!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723B70F-8AFA-BE8C-1814-542111CC4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00" y="2133600"/>
            <a:ext cx="3600000" cy="2355682"/>
          </a:xfrm>
          <a:prstGeom prst="rect">
            <a:avLst/>
          </a:prstGeom>
        </p:spPr>
      </p:pic>
      <p:sp>
        <p:nvSpPr>
          <p:cNvPr id="4" name="object 19">
            <a:extLst>
              <a:ext uri="{FF2B5EF4-FFF2-40B4-BE49-F238E27FC236}">
                <a16:creationId xmlns:a16="http://schemas.microsoft.com/office/drawing/2014/main" id="{9DEB0D6F-9445-8560-FECC-EC195C968440}"/>
              </a:ext>
            </a:extLst>
          </p:cNvPr>
          <p:cNvSpPr txBox="1"/>
          <p:nvPr/>
        </p:nvSpPr>
        <p:spPr>
          <a:xfrm>
            <a:off x="4500000" y="1440000"/>
            <a:ext cx="7162800" cy="289428"/>
          </a:xfrm>
          <a:prstGeom prst="rect">
            <a:avLst/>
          </a:prstGeom>
          <a:noFill/>
        </p:spPr>
        <p:txBody>
          <a:bodyPr vert="horz" wrap="square" lIns="0" tIns="12309" rIns="0" bIns="0" rtlCol="0">
            <a:spAutoFit/>
          </a:bodyPr>
          <a:lstStyle/>
          <a:p>
            <a:pPr marL="11723" marR="4689" algn="just">
              <a:spcBef>
                <a:spcPts val="951"/>
              </a:spcBef>
            </a:pPr>
            <a:r>
              <a:rPr lang="it-IT" b="1" spc="-5" dirty="0">
                <a:cs typeface="Calibri"/>
              </a:rPr>
              <a:t>La vostra azienda ha criteri documentati per conoscere i clienti?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5" name="object 19">
            <a:extLst>
              <a:ext uri="{FF2B5EF4-FFF2-40B4-BE49-F238E27FC236}">
                <a16:creationId xmlns:a16="http://schemas.microsoft.com/office/drawing/2014/main" id="{4C66C1B5-D1A8-4CDF-F470-D18CA776DBFA}"/>
              </a:ext>
            </a:extLst>
          </p:cNvPr>
          <p:cNvSpPr txBox="1"/>
          <p:nvPr/>
        </p:nvSpPr>
        <p:spPr>
          <a:xfrm>
            <a:off x="4500000" y="864000"/>
            <a:ext cx="7162800" cy="289428"/>
          </a:xfrm>
          <a:prstGeom prst="rect">
            <a:avLst/>
          </a:prstGeom>
          <a:noFill/>
        </p:spPr>
        <p:txBody>
          <a:bodyPr vert="horz" wrap="square" lIns="0" tIns="12309" rIns="0" bIns="0" rtlCol="0">
            <a:spAutoFit/>
          </a:bodyPr>
          <a:lstStyle/>
          <a:p>
            <a:pPr marL="11723" marR="4689" algn="just">
              <a:spcBef>
                <a:spcPts val="951"/>
              </a:spcBef>
            </a:pPr>
            <a:r>
              <a:rPr lang="it-IT" b="1" spc="-5" dirty="0">
                <a:cs typeface="Calibri"/>
              </a:rPr>
              <a:t>L’organizzazione della vostra azienda è orientata al prodotto o al cliente? 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6" name="object 19">
            <a:extLst>
              <a:ext uri="{FF2B5EF4-FFF2-40B4-BE49-F238E27FC236}">
                <a16:creationId xmlns:a16="http://schemas.microsoft.com/office/drawing/2014/main" id="{45FB5F41-1215-338B-0FDE-F1D9CAA3610B}"/>
              </a:ext>
            </a:extLst>
          </p:cNvPr>
          <p:cNvSpPr txBox="1"/>
          <p:nvPr/>
        </p:nvSpPr>
        <p:spPr>
          <a:xfrm>
            <a:off x="4500000" y="2955169"/>
            <a:ext cx="7162800" cy="566427"/>
          </a:xfrm>
          <a:prstGeom prst="rect">
            <a:avLst/>
          </a:prstGeom>
          <a:noFill/>
        </p:spPr>
        <p:txBody>
          <a:bodyPr vert="horz" wrap="square" lIns="0" tIns="12309" rIns="0" bIns="0" rtlCol="0">
            <a:spAutoFit/>
          </a:bodyPr>
          <a:lstStyle/>
          <a:p>
            <a:pPr marL="11723" marR="4689" algn="just">
              <a:spcBef>
                <a:spcPts val="951"/>
              </a:spcBef>
            </a:pPr>
            <a:r>
              <a:rPr lang="it-IT" b="1" spc="-5" dirty="0">
                <a:cs typeface="Calibri"/>
              </a:rPr>
              <a:t>Avete definito un go to market o delle azioni commerciali mirate per le diverse tipologie dei clienti?  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7" name="object 19">
            <a:extLst>
              <a:ext uri="{FF2B5EF4-FFF2-40B4-BE49-F238E27FC236}">
                <a16:creationId xmlns:a16="http://schemas.microsoft.com/office/drawing/2014/main" id="{9D5F7CFB-6493-602A-FB8D-1086F8A2B56C}"/>
              </a:ext>
            </a:extLst>
          </p:cNvPr>
          <p:cNvSpPr txBox="1"/>
          <p:nvPr/>
        </p:nvSpPr>
        <p:spPr>
          <a:xfrm>
            <a:off x="4500000" y="4486150"/>
            <a:ext cx="7162800" cy="566427"/>
          </a:xfrm>
          <a:prstGeom prst="rect">
            <a:avLst/>
          </a:prstGeom>
          <a:noFill/>
        </p:spPr>
        <p:txBody>
          <a:bodyPr vert="horz" wrap="square" lIns="0" tIns="12309" rIns="0" bIns="0" rtlCol="0">
            <a:spAutoFit/>
          </a:bodyPr>
          <a:lstStyle/>
          <a:p>
            <a:pPr marL="11723" marR="4689" algn="just">
              <a:spcBef>
                <a:spcPts val="951"/>
              </a:spcBef>
            </a:pPr>
            <a:r>
              <a:rPr lang="it-IT" b="1" spc="-5" dirty="0">
                <a:cs typeface="Calibri"/>
              </a:rPr>
              <a:t>L’organizzazione della vostra azienda supporta l’acquisto del cliente con una visione unificata tra i diversi reparti?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8" name="object 19">
            <a:extLst>
              <a:ext uri="{FF2B5EF4-FFF2-40B4-BE49-F238E27FC236}">
                <a16:creationId xmlns:a16="http://schemas.microsoft.com/office/drawing/2014/main" id="{BF871BD2-EC55-DDDA-C701-72B6563EF2BF}"/>
              </a:ext>
            </a:extLst>
          </p:cNvPr>
          <p:cNvSpPr txBox="1"/>
          <p:nvPr/>
        </p:nvSpPr>
        <p:spPr>
          <a:xfrm>
            <a:off x="4500000" y="5387729"/>
            <a:ext cx="7162800" cy="566427"/>
          </a:xfrm>
          <a:prstGeom prst="rect">
            <a:avLst/>
          </a:prstGeom>
          <a:noFill/>
        </p:spPr>
        <p:txBody>
          <a:bodyPr vert="horz" wrap="square" lIns="0" tIns="12309" rIns="0" bIns="0" rtlCol="0">
            <a:spAutoFit/>
          </a:bodyPr>
          <a:lstStyle/>
          <a:p>
            <a:pPr marL="11723" marR="4689" algn="just">
              <a:spcBef>
                <a:spcPts val="951"/>
              </a:spcBef>
            </a:pPr>
            <a:r>
              <a:rPr lang="it-IT" b="1" spc="-5" dirty="0">
                <a:cs typeface="Calibri"/>
              </a:rPr>
              <a:t>Il vostro sistema informativo attuale vi permette di raccogliere, elaborare ed estrarre informazioni utili per le decisioni?  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959A0E-4448-5410-F002-BC4E9508A6A7}"/>
              </a:ext>
            </a:extLst>
          </p:cNvPr>
          <p:cNvSpPr txBox="1"/>
          <p:nvPr/>
        </p:nvSpPr>
        <p:spPr>
          <a:xfrm>
            <a:off x="4374516" y="2038484"/>
            <a:ext cx="74137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La gestione della relazione col cliente in tutte le fasi  del ciclo di vendita è supportata dall’uso del CRM?</a:t>
            </a:r>
            <a:endParaRPr lang="it-IT" dirty="0"/>
          </a:p>
        </p:txBody>
      </p:sp>
      <p:sp>
        <p:nvSpPr>
          <p:cNvPr id="10" name="object 19">
            <a:extLst>
              <a:ext uri="{FF2B5EF4-FFF2-40B4-BE49-F238E27FC236}">
                <a16:creationId xmlns:a16="http://schemas.microsoft.com/office/drawing/2014/main" id="{D54D21D9-E05B-0DCF-FB81-C07853724995}"/>
              </a:ext>
            </a:extLst>
          </p:cNvPr>
          <p:cNvSpPr txBox="1"/>
          <p:nvPr/>
        </p:nvSpPr>
        <p:spPr>
          <a:xfrm>
            <a:off x="4500000" y="3791213"/>
            <a:ext cx="716280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tabLst>
                <a:tab pos="1116330" algn="l"/>
                <a:tab pos="1997075" algn="l"/>
                <a:tab pos="2366010" algn="l"/>
                <a:tab pos="3197860" algn="l"/>
                <a:tab pos="3903979" algn="l"/>
              </a:tabLst>
            </a:pPr>
            <a:r>
              <a:rPr lang="it-IT" b="1" dirty="0">
                <a:cs typeface="Calibri"/>
              </a:rPr>
              <a:t>E’ possibile differenziare i profili d’offerta per costruire il valore del cliente?</a:t>
            </a:r>
            <a:endParaRPr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88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5"/>
          <p:cNvSpPr>
            <a:spLocks/>
          </p:cNvSpPr>
          <p:nvPr/>
        </p:nvSpPr>
        <p:spPr bwMode="auto">
          <a:xfrm>
            <a:off x="3647729" y="3096358"/>
            <a:ext cx="1999865" cy="8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169" tIns="35169" rIns="35169" bIns="35169"/>
          <a:lstStyle/>
          <a:p>
            <a:pPr algn="l"/>
            <a:r>
              <a:rPr lang="en-US" sz="1015" b="1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Giuseppe Segalla</a:t>
            </a:r>
            <a:endParaRPr lang="en-US" sz="1662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algn="l"/>
            <a:r>
              <a:rPr lang="en-US" sz="1015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Senior Partner</a:t>
            </a:r>
            <a:endParaRPr lang="en-US" sz="1662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algn="l"/>
            <a:r>
              <a:rPr lang="en-US" sz="1015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Mobile  + 39 348 5161100</a:t>
            </a:r>
            <a:endParaRPr lang="en-US" sz="1662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algn="l"/>
            <a:r>
              <a:rPr lang="en-US" sz="1015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g.segalla@kmsenpai.it</a:t>
            </a:r>
            <a:endParaRPr lang="en-US" sz="1015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7415" name="Rectangle 6"/>
          <p:cNvSpPr>
            <a:spLocks/>
          </p:cNvSpPr>
          <p:nvPr/>
        </p:nvSpPr>
        <p:spPr bwMode="auto">
          <a:xfrm>
            <a:off x="1847852" y="2432539"/>
            <a:ext cx="3899388" cy="2013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it-IT" sz="1662"/>
          </a:p>
        </p:txBody>
      </p:sp>
      <p:sp>
        <p:nvSpPr>
          <p:cNvPr id="7" name="Rettangolo 6"/>
          <p:cNvSpPr/>
          <p:nvPr/>
        </p:nvSpPr>
        <p:spPr>
          <a:xfrm>
            <a:off x="2362200" y="1579326"/>
            <a:ext cx="70510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Interessato</a:t>
            </a:r>
            <a:r>
              <a:rPr lang="en-US" sz="2000" b="1" dirty="0"/>
              <a:t> </a:t>
            </a:r>
            <a:r>
              <a:rPr lang="en-US" sz="2000" b="1" dirty="0" err="1"/>
              <a:t>alla</a:t>
            </a:r>
            <a:r>
              <a:rPr lang="en-US" sz="2000" b="1" dirty="0"/>
              <a:t> gestione </a:t>
            </a:r>
            <a:r>
              <a:rPr lang="en-US" sz="2000" b="1" dirty="0" err="1"/>
              <a:t>dei</a:t>
            </a:r>
            <a:r>
              <a:rPr lang="en-US" sz="2000" b="1" dirty="0"/>
              <a:t> </a:t>
            </a:r>
            <a:r>
              <a:rPr lang="en-US" sz="2000" b="1" dirty="0" err="1"/>
              <a:t>clienti</a:t>
            </a:r>
            <a:r>
              <a:rPr lang="en-US" sz="2000" b="1" dirty="0"/>
              <a:t>?  </a:t>
            </a:r>
            <a:r>
              <a:rPr lang="en-US" sz="2000" b="1" dirty="0" err="1"/>
              <a:t>Contattaci</a:t>
            </a:r>
            <a:r>
              <a:rPr lang="en-US" sz="2000" b="1" dirty="0"/>
              <a:t>!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41975C1-ABC6-2D35-35EF-40E854ED7524}"/>
              </a:ext>
            </a:extLst>
          </p:cNvPr>
          <p:cNvSpPr>
            <a:spLocks/>
          </p:cNvSpPr>
          <p:nvPr/>
        </p:nvSpPr>
        <p:spPr bwMode="auto">
          <a:xfrm>
            <a:off x="457201" y="99620"/>
            <a:ext cx="6781800" cy="7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>
              <a:tabLst>
                <a:tab pos="0" algn="l"/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rPr lang="en-US" sz="1200" b="1" dirty="0" err="1">
                <a:cs typeface="Gill Sans" charset="0"/>
                <a:sym typeface="Gill Sans" charset="0"/>
              </a:rPr>
              <a:t>KMSenpai</a:t>
            </a:r>
            <a:r>
              <a:rPr lang="en-US" sz="1200" b="1" dirty="0">
                <a:cs typeface="Gill Sans" charset="0"/>
                <a:sym typeface="Gill Sans" charset="0"/>
              </a:rPr>
              <a:t> srl </a:t>
            </a:r>
            <a:r>
              <a:rPr lang="en-US" sz="1200" dirty="0">
                <a:cs typeface="Gill Sans" charset="0"/>
                <a:sym typeface="Gill Sans" charset="0"/>
              </a:rPr>
              <a:t>– </a:t>
            </a:r>
            <a:r>
              <a:rPr lang="en-US" sz="1000" b="1" dirty="0" err="1">
                <a:cs typeface="Gill Sans" charset="0"/>
                <a:sym typeface="Gill Sans" charset="0"/>
              </a:rPr>
              <a:t>Consulenza</a:t>
            </a:r>
            <a:r>
              <a:rPr lang="en-US" sz="1000" b="1" dirty="0">
                <a:cs typeface="Gill Sans" charset="0"/>
                <a:sym typeface="Gill Sans" charset="0"/>
              </a:rPr>
              <a:t> di </a:t>
            </a:r>
            <a:r>
              <a:rPr lang="en-US" sz="1000" b="1" dirty="0" err="1">
                <a:cs typeface="Gill Sans" charset="0"/>
                <a:sym typeface="Gill Sans" charset="0"/>
              </a:rPr>
              <a:t>direzione</a:t>
            </a:r>
            <a:r>
              <a:rPr lang="en-US" sz="1000" b="1" dirty="0">
                <a:cs typeface="Gill Sans" charset="0"/>
                <a:sym typeface="Gill Sans" charset="0"/>
              </a:rPr>
              <a:t> </a:t>
            </a:r>
            <a:r>
              <a:rPr lang="en-US" sz="1000" b="1" dirty="0">
                <a:cs typeface="Times New Roman" panose="02020603050405020304" pitchFamily="18" charset="0"/>
                <a:sym typeface="Gill Sans" charset="0"/>
              </a:rPr>
              <a:t>&amp;</a:t>
            </a:r>
            <a:r>
              <a:rPr lang="en-US" sz="1000" b="1" dirty="0">
                <a:cs typeface="Gill Sans" charset="0"/>
                <a:sym typeface="Gill Sans" charset="0"/>
              </a:rPr>
              <a:t> Temporary management</a:t>
            </a:r>
            <a:endParaRPr lang="en-US" sz="4200" b="1" dirty="0">
              <a:cs typeface="Gill Sans" charset="0"/>
              <a:sym typeface="Gill Sans" charset="0"/>
            </a:endParaRPr>
          </a:p>
          <a:p>
            <a:pPr>
              <a:tabLst>
                <a:tab pos="0" algn="l"/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rPr lang="en-US" sz="1200" b="1" dirty="0" err="1">
                <a:cs typeface="Gill Sans" charset="0"/>
                <a:sym typeface="Gill Sans" charset="0"/>
              </a:rPr>
              <a:t>Sede</a:t>
            </a:r>
            <a:r>
              <a:rPr lang="en-US" sz="1200" b="1" dirty="0">
                <a:cs typeface="Gill Sans" charset="0"/>
                <a:sym typeface="Gill Sans" charset="0"/>
              </a:rPr>
              <a:t> </a:t>
            </a:r>
            <a:r>
              <a:rPr lang="en-US" sz="1200" b="1" dirty="0" err="1">
                <a:cs typeface="Gill Sans" charset="0"/>
                <a:sym typeface="Gill Sans" charset="0"/>
              </a:rPr>
              <a:t>legale</a:t>
            </a:r>
            <a:r>
              <a:rPr lang="en-US" sz="1200" b="1" dirty="0">
                <a:cs typeface="Gill Sans" charset="0"/>
                <a:sym typeface="Gill Sans" charset="0"/>
              </a:rPr>
              <a:t> </a:t>
            </a:r>
            <a:r>
              <a:rPr lang="en-US" sz="1200" dirty="0">
                <a:cs typeface="Gill Sans" charset="0"/>
                <a:sym typeface="Gill Sans" charset="0"/>
              </a:rPr>
              <a:t>: </a:t>
            </a:r>
            <a:r>
              <a:rPr lang="it-IT" sz="1200" dirty="0">
                <a:cs typeface="Gill Sans" charset="0"/>
                <a:sym typeface="Gill Sans" charset="0"/>
              </a:rPr>
              <a:t>Polo Tecnologico di Pordenone “Andrea Galvani” Via Roveredo 20/b - 33170 Pordenone</a:t>
            </a:r>
            <a:r>
              <a:rPr lang="en-US" sz="1200" dirty="0">
                <a:cs typeface="Gill Sans" charset="0"/>
                <a:sym typeface="Gill Sans" charset="0"/>
              </a:rPr>
              <a:t> (PN)</a:t>
            </a:r>
            <a:endParaRPr lang="en-US" sz="4200" dirty="0">
              <a:cs typeface="Gill Sans" charset="0"/>
              <a:sym typeface="Gill Sans" charset="0"/>
            </a:endParaRPr>
          </a:p>
          <a:p>
            <a:pPr>
              <a:tabLst>
                <a:tab pos="0" algn="l"/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rPr lang="en-US" sz="1200" dirty="0" err="1">
                <a:cs typeface="Gill Sans" charset="0"/>
                <a:sym typeface="Gill Sans" charset="0"/>
              </a:rPr>
              <a:t>Codice</a:t>
            </a:r>
            <a:r>
              <a:rPr lang="en-US" sz="1200" dirty="0">
                <a:cs typeface="Gill Sans" charset="0"/>
                <a:sym typeface="Gill Sans" charset="0"/>
              </a:rPr>
              <a:t> </a:t>
            </a:r>
            <a:r>
              <a:rPr lang="en-US" sz="1200" dirty="0" err="1">
                <a:cs typeface="Gill Sans" charset="0"/>
                <a:sym typeface="Gill Sans" charset="0"/>
              </a:rPr>
              <a:t>Fiscale</a:t>
            </a:r>
            <a:r>
              <a:rPr lang="en-US" sz="1200" dirty="0">
                <a:cs typeface="Gill Sans" charset="0"/>
                <a:sym typeface="Gill Sans" charset="0"/>
              </a:rPr>
              <a:t>  e Partita Iva 03093910275   </a:t>
            </a:r>
            <a:r>
              <a:rPr lang="en-US" sz="1200" dirty="0" err="1">
                <a:cs typeface="Gill Sans" charset="0"/>
                <a:sym typeface="Gill Sans" charset="0"/>
              </a:rPr>
              <a:t>Capitale</a:t>
            </a:r>
            <a:r>
              <a:rPr lang="en-US" sz="1200" dirty="0">
                <a:cs typeface="Gill Sans" charset="0"/>
                <a:sym typeface="Gill Sans" charset="0"/>
              </a:rPr>
              <a:t> </a:t>
            </a:r>
            <a:r>
              <a:rPr lang="en-US" sz="1200" dirty="0" err="1">
                <a:cs typeface="Gill Sans" charset="0"/>
                <a:sym typeface="Gill Sans" charset="0"/>
              </a:rPr>
              <a:t>Sociale</a:t>
            </a:r>
            <a:r>
              <a:rPr lang="en-US" sz="1200" dirty="0">
                <a:cs typeface="Gill Sans" charset="0"/>
                <a:sym typeface="Gill Sans" charset="0"/>
              </a:rPr>
              <a:t> € 10.000 </a:t>
            </a:r>
            <a:r>
              <a:rPr lang="en-US" sz="1200" dirty="0" err="1">
                <a:cs typeface="Gill Sans" charset="0"/>
                <a:sym typeface="Gill Sans" charset="0"/>
              </a:rPr>
              <a:t>i.v.</a:t>
            </a:r>
            <a:endParaRPr lang="en-US" sz="4200" dirty="0">
              <a:cs typeface="Gill Sans" charset="0"/>
              <a:sym typeface="Gill Sans" charset="0"/>
            </a:endParaRPr>
          </a:p>
          <a:p>
            <a:pPr>
              <a:tabLst>
                <a:tab pos="0" algn="l"/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rPr lang="en-US" sz="1200" u="sng" dirty="0">
                <a:cs typeface="Gill Sans" charset="0"/>
                <a:sym typeface="Gill Sans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info@kmsenpai.it</a:t>
            </a:r>
            <a:r>
              <a:rPr lang="en-US" sz="1200" dirty="0">
                <a:cs typeface="Gill Sans" charset="0"/>
                <a:sym typeface="Gill Sans" charset="0"/>
              </a:rPr>
              <a:t> | </a:t>
            </a:r>
            <a:r>
              <a:rPr lang="en-US" sz="1200" dirty="0">
                <a:cs typeface="Gill Sans" charset="0"/>
                <a:sym typeface="Gill Sans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www.kmsenpai.it</a:t>
            </a:r>
            <a:endParaRPr lang="en-US" sz="1200" dirty="0">
              <a:cs typeface="Gill Sans" charset="0"/>
              <a:sym typeface="Gill Sans" charset="0"/>
            </a:endParaRPr>
          </a:p>
        </p:txBody>
      </p:sp>
      <p:sp>
        <p:nvSpPr>
          <p:cNvPr id="11" name="Text Box 1">
            <a:extLst>
              <a:ext uri="{FF2B5EF4-FFF2-40B4-BE49-F238E27FC236}">
                <a16:creationId xmlns:a16="http://schemas.microsoft.com/office/drawing/2014/main" id="{B7411EB0-FC4A-EB43-0C54-3418DCBC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165071"/>
            <a:ext cx="10820399" cy="710067"/>
          </a:xfrm>
          <a:prstGeom prst="rect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algn="just" eaLnBrk="0" hangingPunct="0">
              <a:spcBef>
                <a:spcPct val="2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66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66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66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66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66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66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66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66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1000" dirty="0">
                <a:solidFill>
                  <a:schemeClr val="tx1"/>
                </a:solidFill>
                <a:latin typeface="+mn-lt"/>
              </a:rPr>
              <a:t>Le informazioni contenute nel presente documento sono classificate riservate e confidenziali, sono opera di ingegno di </a:t>
            </a:r>
            <a:r>
              <a:rPr lang="it-IT" altLang="it-IT" sz="1000" dirty="0" err="1">
                <a:solidFill>
                  <a:schemeClr val="tx1"/>
                </a:solidFill>
                <a:latin typeface="+mn-lt"/>
              </a:rPr>
              <a:t>KMSenpai</a:t>
            </a:r>
            <a:r>
              <a:rPr lang="it-IT" altLang="it-IT" sz="1000" dirty="0">
                <a:solidFill>
                  <a:schemeClr val="tx1"/>
                </a:solidFill>
                <a:latin typeface="+mn-lt"/>
              </a:rPr>
              <a:t> srl ad esclusivo uso interno del cliente e non rilasciabili a terze Parti senza l’autorizzazione scritta di </a:t>
            </a:r>
            <a:r>
              <a:rPr lang="it-IT" altLang="it-IT" sz="1000" dirty="0" err="1">
                <a:solidFill>
                  <a:schemeClr val="tx1"/>
                </a:solidFill>
                <a:latin typeface="+mn-lt"/>
              </a:rPr>
              <a:t>KMSenpai</a:t>
            </a:r>
            <a:r>
              <a:rPr lang="it-IT" altLang="it-IT" sz="1000" dirty="0">
                <a:solidFill>
                  <a:schemeClr val="tx1"/>
                </a:solidFill>
                <a:latin typeface="+mn-lt"/>
              </a:rPr>
              <a:t> srl.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1000" dirty="0">
                <a:solidFill>
                  <a:schemeClr val="tx1"/>
                </a:solidFill>
                <a:latin typeface="+mn-lt"/>
                <a:ea typeface="Times New Roman" pitchFamily="18" charset="0"/>
                <a:cs typeface="Arial" charset="0"/>
              </a:rPr>
              <a:t>Le informazioni che il suddetto rapporto contiene sono riportate in forma sintetica e possono quindi creare dubbi di interpretazione a chi non ha partecipato alla loro presentazione.  Restiamo comunque a disposizione per ogni eventuale ulteriore chiarimento.</a:t>
            </a:r>
            <a:endParaRPr lang="it-IT" altLang="it-IT" sz="10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74DCE29-5D57-C1C1-EF71-75655275A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8400" y="2716819"/>
            <a:ext cx="1438781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8619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>
            <a:extLst>
              <a:ext uri="{FF2B5EF4-FFF2-40B4-BE49-F238E27FC236}">
                <a16:creationId xmlns:a16="http://schemas.microsoft.com/office/drawing/2014/main" id="{3DEE1DDA-9628-2B2F-E9FE-DD6878815B4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533400"/>
            <a:ext cx="11277600" cy="5462634"/>
          </a:xfrm>
          <a:prstGeom prst="rect">
            <a:avLst/>
          </a:prstGeom>
        </p:spPr>
      </p:pic>
      <p:sp>
        <p:nvSpPr>
          <p:cNvPr id="9" name="object 10">
            <a:extLst>
              <a:ext uri="{FF2B5EF4-FFF2-40B4-BE49-F238E27FC236}">
                <a16:creationId xmlns:a16="http://schemas.microsoft.com/office/drawing/2014/main" id="{2F5CB65C-57D4-5DBC-BC5C-8784928B20F1}"/>
              </a:ext>
            </a:extLst>
          </p:cNvPr>
          <p:cNvSpPr txBox="1">
            <a:spLocks/>
          </p:cNvSpPr>
          <p:nvPr/>
        </p:nvSpPr>
        <p:spPr>
          <a:xfrm>
            <a:off x="181500" y="85386"/>
            <a:ext cx="6019800" cy="381761"/>
          </a:xfrm>
          <a:prstGeom prst="rect">
            <a:avLst/>
          </a:prstGeom>
        </p:spPr>
        <p:txBody>
          <a:bodyPr vert="horz" wrap="square" lIns="0" tIns="1230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1723" algn="just">
              <a:spcBef>
                <a:spcPts val="97"/>
              </a:spcBef>
            </a:pPr>
            <a:r>
              <a:rPr lang="it-IT" sz="2400" kern="0" spc="-5" dirty="0">
                <a:solidFill>
                  <a:schemeClr val="tx2"/>
                </a:solidFill>
                <a:latin typeface="Trebuchet MS" panose="020B0603020202020204" pitchFamily="34" charset="0"/>
                <a:cs typeface="Calibri"/>
              </a:rPr>
              <a:t>Conoscere gli elementi del valore nel B2B </a:t>
            </a:r>
            <a:endParaRPr lang="it-IT" sz="2400" kern="0" dirty="0">
              <a:solidFill>
                <a:schemeClr val="tx2"/>
              </a:solidFill>
              <a:latin typeface="Trebuchet MS" panose="020B0603020202020204" pitchFamily="34" charset="0"/>
              <a:cs typeface="Calibri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AD9BE68-3B0B-8F08-5DD8-7D5F2D77D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0625" y="135055"/>
            <a:ext cx="1080000" cy="100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2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A78A8CD-6B63-C5ED-F0B0-82303F5D1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10800000" cy="5628599"/>
          </a:xfrm>
          <a:prstGeom prst="rect">
            <a:avLst/>
          </a:prstGeom>
        </p:spPr>
      </p:pic>
      <p:sp>
        <p:nvSpPr>
          <p:cNvPr id="17" name="object 15">
            <a:extLst>
              <a:ext uri="{FF2B5EF4-FFF2-40B4-BE49-F238E27FC236}">
                <a16:creationId xmlns:a16="http://schemas.microsoft.com/office/drawing/2014/main" id="{8A5D4FCE-76F8-F0E7-7692-8C337D2C2EF4}"/>
              </a:ext>
            </a:extLst>
          </p:cNvPr>
          <p:cNvSpPr txBox="1"/>
          <p:nvPr/>
        </p:nvSpPr>
        <p:spPr>
          <a:xfrm>
            <a:off x="4047046" y="5864687"/>
            <a:ext cx="409790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b="1" kern="0" dirty="0">
                <a:solidFill>
                  <a:sysClr val="windowText" lastClr="000000"/>
                </a:solidFill>
                <a:latin typeface="Arial"/>
                <a:cs typeface="Arial"/>
              </a:rPr>
              <a:t>B</a:t>
            </a:r>
            <a:r>
              <a:rPr b="1" kern="0" spc="-4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b="1" kern="0" dirty="0">
                <a:solidFill>
                  <a:sysClr val="windowText" lastClr="000000"/>
                </a:solidFill>
                <a:latin typeface="Arial"/>
                <a:cs typeface="Arial"/>
              </a:rPr>
              <a:t>2</a:t>
            </a:r>
            <a:r>
              <a:rPr b="1" kern="0" spc="-3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b="1" kern="0" dirty="0">
                <a:solidFill>
                  <a:sysClr val="windowText" lastClr="000000"/>
                </a:solidFill>
                <a:latin typeface="Arial"/>
                <a:cs typeface="Arial"/>
              </a:rPr>
              <a:t>B</a:t>
            </a:r>
            <a:r>
              <a:rPr b="1" kern="0" spc="120" dirty="0">
                <a:solidFill>
                  <a:sysClr val="windowText" lastClr="000000"/>
                </a:solidFill>
                <a:latin typeface="Arial"/>
                <a:cs typeface="Arial"/>
              </a:rPr>
              <a:t>  </a:t>
            </a:r>
            <a:r>
              <a:rPr b="1" kern="0" dirty="0">
                <a:solidFill>
                  <a:sysClr val="windowText" lastClr="000000"/>
                </a:solidFill>
                <a:latin typeface="Arial"/>
                <a:cs typeface="Arial"/>
              </a:rPr>
              <a:t>E</a:t>
            </a:r>
            <a:r>
              <a:rPr b="1" kern="0" spc="-3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b="1" kern="0" dirty="0">
                <a:solidFill>
                  <a:sysClr val="windowText" lastClr="000000"/>
                </a:solidFill>
                <a:latin typeface="Arial"/>
                <a:cs typeface="Arial"/>
              </a:rPr>
              <a:t>l</a:t>
            </a:r>
            <a:r>
              <a:rPr b="1" kern="0" spc="-3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b="1" kern="0" dirty="0">
                <a:solidFill>
                  <a:sysClr val="windowText" lastClr="000000"/>
                </a:solidFill>
                <a:latin typeface="Arial"/>
                <a:cs typeface="Arial"/>
              </a:rPr>
              <a:t>e</a:t>
            </a:r>
            <a:r>
              <a:rPr b="1" kern="0" spc="-3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b="1" kern="0" dirty="0">
                <a:solidFill>
                  <a:sysClr val="windowText" lastClr="000000"/>
                </a:solidFill>
                <a:latin typeface="Arial"/>
                <a:cs typeface="Arial"/>
              </a:rPr>
              <a:t>m</a:t>
            </a:r>
            <a:r>
              <a:rPr b="1" kern="0" spc="-3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b="1" kern="0" dirty="0">
                <a:solidFill>
                  <a:sysClr val="windowText" lastClr="000000"/>
                </a:solidFill>
                <a:latin typeface="Arial"/>
                <a:cs typeface="Arial"/>
              </a:rPr>
              <a:t>e</a:t>
            </a:r>
            <a:r>
              <a:rPr b="1" kern="0" spc="-3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b="1" kern="0" dirty="0">
                <a:solidFill>
                  <a:sysClr val="windowText" lastClr="000000"/>
                </a:solidFill>
                <a:latin typeface="Arial"/>
                <a:cs typeface="Arial"/>
              </a:rPr>
              <a:t>n</a:t>
            </a:r>
            <a:r>
              <a:rPr b="1" kern="0" spc="-4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b="1" kern="0" dirty="0">
                <a:solidFill>
                  <a:sysClr val="windowText" lastClr="000000"/>
                </a:solidFill>
                <a:latin typeface="Arial"/>
                <a:cs typeface="Arial"/>
              </a:rPr>
              <a:t>t</a:t>
            </a:r>
            <a:r>
              <a:rPr b="1" kern="0" spc="-4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b="1" kern="0" dirty="0">
                <a:solidFill>
                  <a:sysClr val="windowText" lastClr="000000"/>
                </a:solidFill>
                <a:latin typeface="Arial"/>
                <a:cs typeface="Arial"/>
              </a:rPr>
              <a:t>s</a:t>
            </a:r>
            <a:r>
              <a:rPr b="1" kern="0" spc="120" dirty="0">
                <a:solidFill>
                  <a:sysClr val="windowText" lastClr="000000"/>
                </a:solidFill>
                <a:latin typeface="Arial"/>
                <a:cs typeface="Arial"/>
              </a:rPr>
              <a:t>  </a:t>
            </a:r>
            <a:r>
              <a:rPr b="1" kern="0" dirty="0">
                <a:solidFill>
                  <a:sysClr val="windowText" lastClr="000000"/>
                </a:solidFill>
                <a:latin typeface="Arial"/>
                <a:cs typeface="Arial"/>
              </a:rPr>
              <a:t>o</a:t>
            </a:r>
            <a:r>
              <a:rPr b="1" kern="0" spc="-4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b="1" kern="0" dirty="0">
                <a:solidFill>
                  <a:sysClr val="windowText" lastClr="000000"/>
                </a:solidFill>
                <a:latin typeface="Arial"/>
                <a:cs typeface="Arial"/>
              </a:rPr>
              <a:t>f</a:t>
            </a:r>
            <a:r>
              <a:rPr b="1" kern="0" spc="130" dirty="0">
                <a:solidFill>
                  <a:sysClr val="windowText" lastClr="000000"/>
                </a:solidFill>
                <a:latin typeface="Arial"/>
                <a:cs typeface="Arial"/>
              </a:rPr>
              <a:t>  </a:t>
            </a:r>
            <a:r>
              <a:rPr b="1" kern="0" dirty="0">
                <a:solidFill>
                  <a:sysClr val="windowText" lastClr="000000"/>
                </a:solidFill>
                <a:latin typeface="Arial"/>
                <a:cs typeface="Arial"/>
              </a:rPr>
              <a:t>V</a:t>
            </a:r>
            <a:r>
              <a:rPr b="1" kern="0" spc="-9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b="1" kern="0" dirty="0">
                <a:solidFill>
                  <a:sysClr val="windowText" lastClr="000000"/>
                </a:solidFill>
                <a:latin typeface="Arial"/>
                <a:cs typeface="Arial"/>
              </a:rPr>
              <a:t>a</a:t>
            </a:r>
            <a:r>
              <a:rPr b="1" kern="0" spc="-3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b="1" kern="0" dirty="0">
                <a:solidFill>
                  <a:sysClr val="windowText" lastClr="000000"/>
                </a:solidFill>
                <a:latin typeface="Arial"/>
                <a:cs typeface="Arial"/>
              </a:rPr>
              <a:t>l</a:t>
            </a:r>
            <a:r>
              <a:rPr b="1" kern="0" spc="-3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b="1" kern="0" dirty="0">
                <a:solidFill>
                  <a:sysClr val="windowText" lastClr="000000"/>
                </a:solidFill>
                <a:latin typeface="Arial"/>
                <a:cs typeface="Arial"/>
              </a:rPr>
              <a:t>u</a:t>
            </a:r>
            <a:r>
              <a:rPr b="1" kern="0" spc="-4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b="1" kern="0" dirty="0">
                <a:solidFill>
                  <a:sysClr val="windowText" lastClr="000000"/>
                </a:solidFill>
                <a:latin typeface="Arial"/>
                <a:cs typeface="Arial"/>
              </a:rPr>
              <a:t>e</a:t>
            </a:r>
            <a:r>
              <a:rPr b="1" kern="0" spc="-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b="1" kern="0" spc="-75" baseline="24305" dirty="0">
                <a:solidFill>
                  <a:sysClr val="windowText" lastClr="000000"/>
                </a:solidFill>
                <a:latin typeface="Arial"/>
                <a:cs typeface="Arial"/>
              </a:rPr>
              <a:t>®</a:t>
            </a:r>
            <a:endParaRPr kern="0" baseline="24305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8" name="object 27">
            <a:extLst>
              <a:ext uri="{FF2B5EF4-FFF2-40B4-BE49-F238E27FC236}">
                <a16:creationId xmlns:a16="http://schemas.microsoft.com/office/drawing/2014/main" id="{30DD3F0F-C1E4-2D7E-6FA6-78A51E5AAADA}"/>
              </a:ext>
            </a:extLst>
          </p:cNvPr>
          <p:cNvSpPr txBox="1"/>
          <p:nvPr/>
        </p:nvSpPr>
        <p:spPr>
          <a:xfrm>
            <a:off x="4267200" y="6477000"/>
            <a:ext cx="201041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it-IT" sz="800" dirty="0">
                <a:latin typeface="Arial"/>
                <a:cs typeface="Arial"/>
              </a:rPr>
              <a:t>Fonte</a:t>
            </a:r>
            <a:r>
              <a:rPr sz="800" dirty="0">
                <a:latin typeface="Arial"/>
                <a:cs typeface="Arial"/>
              </a:rPr>
              <a:t>: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lang="it-IT" sz="800" spc="-15" dirty="0">
                <a:latin typeface="Arial"/>
                <a:cs typeface="Arial"/>
              </a:rPr>
              <a:t>® </a:t>
            </a:r>
            <a:r>
              <a:rPr sz="800" dirty="0">
                <a:latin typeface="Arial"/>
                <a:cs typeface="Arial"/>
              </a:rPr>
              <a:t>Bain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knowledge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9" name="object 14">
            <a:extLst>
              <a:ext uri="{FF2B5EF4-FFF2-40B4-BE49-F238E27FC236}">
                <a16:creationId xmlns:a16="http://schemas.microsoft.com/office/drawing/2014/main" id="{BBA1790A-1299-06DE-F219-C3DCCC3A043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00266" y="860330"/>
            <a:ext cx="613924" cy="412939"/>
          </a:xfrm>
          <a:prstGeom prst="rect">
            <a:avLst/>
          </a:prstGeom>
        </p:spPr>
      </p:pic>
      <p:sp>
        <p:nvSpPr>
          <p:cNvPr id="10" name="object 13">
            <a:extLst>
              <a:ext uri="{FF2B5EF4-FFF2-40B4-BE49-F238E27FC236}">
                <a16:creationId xmlns:a16="http://schemas.microsoft.com/office/drawing/2014/main" id="{C7975D5F-AD82-14BC-4B87-89317E55CC1E}"/>
              </a:ext>
            </a:extLst>
          </p:cNvPr>
          <p:cNvSpPr txBox="1"/>
          <p:nvPr/>
        </p:nvSpPr>
        <p:spPr>
          <a:xfrm>
            <a:off x="7958713" y="741937"/>
            <a:ext cx="1864800" cy="327654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9209" algn="just">
              <a:lnSpc>
                <a:spcPct val="100000"/>
              </a:lnSpc>
              <a:spcBef>
                <a:spcPts val="395"/>
              </a:spcBef>
            </a:pPr>
            <a:r>
              <a:rPr sz="1800" b="1" dirty="0">
                <a:solidFill>
                  <a:srgbClr val="0C487A"/>
                </a:solidFill>
                <a:latin typeface="Calibri"/>
                <a:cs typeface="Calibri"/>
              </a:rPr>
              <a:t>Brand</a:t>
            </a:r>
            <a:r>
              <a:rPr sz="1800" b="1" spc="-75" dirty="0">
                <a:solidFill>
                  <a:srgbClr val="0C487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C487A"/>
                </a:solidFill>
                <a:latin typeface="Calibri"/>
                <a:cs typeface="Calibri"/>
              </a:rPr>
              <a:t>reputation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3" name="object 9">
            <a:extLst>
              <a:ext uri="{FF2B5EF4-FFF2-40B4-BE49-F238E27FC236}">
                <a16:creationId xmlns:a16="http://schemas.microsoft.com/office/drawing/2014/main" id="{1AE93E0D-ADEE-EF7E-C9FB-02B1CE21E91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91344" y="1568883"/>
            <a:ext cx="653610" cy="390075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6E58A235-91EF-2636-02E9-D104B5313F76}"/>
              </a:ext>
            </a:extLst>
          </p:cNvPr>
          <p:cNvSpPr txBox="1"/>
          <p:nvPr/>
        </p:nvSpPr>
        <p:spPr>
          <a:xfrm>
            <a:off x="8519505" y="1572131"/>
            <a:ext cx="1864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C487A"/>
                </a:solidFill>
                <a:latin typeface="Calibri"/>
                <a:cs typeface="Calibri"/>
              </a:rPr>
              <a:t>Retention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6" name="object 8">
            <a:extLst>
              <a:ext uri="{FF2B5EF4-FFF2-40B4-BE49-F238E27FC236}">
                <a16:creationId xmlns:a16="http://schemas.microsoft.com/office/drawing/2014/main" id="{E1BB7F49-64E0-B809-7B24-E035F94527E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44954" y="2350869"/>
            <a:ext cx="585042" cy="514650"/>
          </a:xfrm>
          <a:prstGeom prst="rect">
            <a:avLst/>
          </a:prstGeom>
        </p:spPr>
      </p:pic>
      <p:sp>
        <p:nvSpPr>
          <p:cNvPr id="5" name="object 6">
            <a:extLst>
              <a:ext uri="{FF2B5EF4-FFF2-40B4-BE49-F238E27FC236}">
                <a16:creationId xmlns:a16="http://schemas.microsoft.com/office/drawing/2014/main" id="{6ECF094E-FAFD-8B01-B74B-D9F5638371D0}"/>
              </a:ext>
            </a:extLst>
          </p:cNvPr>
          <p:cNvSpPr txBox="1"/>
          <p:nvPr/>
        </p:nvSpPr>
        <p:spPr>
          <a:xfrm>
            <a:off x="8946898" y="2308668"/>
            <a:ext cx="1864800" cy="327013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9209" algn="just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0C487A"/>
                </a:solidFill>
                <a:latin typeface="Calibri"/>
                <a:cs typeface="Calibri"/>
              </a:rPr>
              <a:t>Up</a:t>
            </a:r>
            <a:r>
              <a:rPr sz="1800" b="1" spc="-20" dirty="0">
                <a:solidFill>
                  <a:srgbClr val="0C487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C487A"/>
                </a:solidFill>
                <a:latin typeface="Calibri"/>
                <a:cs typeface="Calibri"/>
              </a:rPr>
              <a:t>e</a:t>
            </a:r>
            <a:r>
              <a:rPr sz="1800" b="1" spc="-15" dirty="0">
                <a:solidFill>
                  <a:srgbClr val="0C487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C487A"/>
                </a:solidFill>
                <a:latin typeface="Calibri"/>
                <a:cs typeface="Calibri"/>
              </a:rPr>
              <a:t>cross</a:t>
            </a:r>
            <a:r>
              <a:rPr sz="1800" b="1" spc="-30" dirty="0">
                <a:solidFill>
                  <a:srgbClr val="0C487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C487A"/>
                </a:solidFill>
                <a:latin typeface="Calibri"/>
                <a:cs typeface="Calibri"/>
              </a:rPr>
              <a:t>selling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id="{BC55D7FF-ED70-CA8E-1972-C3E9D765C09F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70137" y="3969026"/>
            <a:ext cx="522609" cy="421754"/>
          </a:xfrm>
          <a:prstGeom prst="rect">
            <a:avLst/>
          </a:prstGeom>
        </p:spPr>
      </p:pic>
      <p:sp>
        <p:nvSpPr>
          <p:cNvPr id="7" name="object 6">
            <a:extLst>
              <a:ext uri="{FF2B5EF4-FFF2-40B4-BE49-F238E27FC236}">
                <a16:creationId xmlns:a16="http://schemas.microsoft.com/office/drawing/2014/main" id="{1FA4E3BA-2D16-DB05-4A4B-B54A19321CBB}"/>
              </a:ext>
            </a:extLst>
          </p:cNvPr>
          <p:cNvSpPr txBox="1"/>
          <p:nvPr/>
        </p:nvSpPr>
        <p:spPr>
          <a:xfrm>
            <a:off x="10143300" y="4016396"/>
            <a:ext cx="1864800" cy="327013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9209" algn="just">
              <a:lnSpc>
                <a:spcPct val="100000"/>
              </a:lnSpc>
              <a:spcBef>
                <a:spcPts val="390"/>
              </a:spcBef>
            </a:pPr>
            <a:r>
              <a:rPr sz="1800" b="1" dirty="0">
                <a:solidFill>
                  <a:srgbClr val="0C487A"/>
                </a:solidFill>
                <a:latin typeface="Calibri"/>
                <a:cs typeface="Calibri"/>
              </a:rPr>
              <a:t>Cost</a:t>
            </a:r>
            <a:r>
              <a:rPr sz="1800" b="1" spc="-35" dirty="0">
                <a:solidFill>
                  <a:srgbClr val="0C487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C487A"/>
                </a:solidFill>
                <a:latin typeface="Calibri"/>
                <a:cs typeface="Calibri"/>
              </a:rPr>
              <a:t>saving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2" name="object 15">
            <a:extLst>
              <a:ext uri="{FF2B5EF4-FFF2-40B4-BE49-F238E27FC236}">
                <a16:creationId xmlns:a16="http://schemas.microsoft.com/office/drawing/2014/main" id="{8217969D-2E10-617E-40CC-48A10B11721C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73341" y="3195299"/>
            <a:ext cx="496796" cy="469362"/>
          </a:xfrm>
          <a:prstGeom prst="rect">
            <a:avLst/>
          </a:prstGeom>
        </p:spPr>
      </p:pic>
      <p:sp>
        <p:nvSpPr>
          <p:cNvPr id="11" name="object 13">
            <a:extLst>
              <a:ext uri="{FF2B5EF4-FFF2-40B4-BE49-F238E27FC236}">
                <a16:creationId xmlns:a16="http://schemas.microsoft.com/office/drawing/2014/main" id="{585CFABE-7039-2C34-81B0-9C9FEF2DC421}"/>
              </a:ext>
            </a:extLst>
          </p:cNvPr>
          <p:cNvSpPr txBox="1"/>
          <p:nvPr/>
        </p:nvSpPr>
        <p:spPr>
          <a:xfrm>
            <a:off x="9599614" y="3142745"/>
            <a:ext cx="1864056" cy="327654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9209" algn="just">
              <a:lnSpc>
                <a:spcPct val="100000"/>
              </a:lnSpc>
            </a:pPr>
            <a:r>
              <a:rPr sz="1800" b="1" dirty="0">
                <a:solidFill>
                  <a:srgbClr val="0C487A"/>
                </a:solidFill>
                <a:latin typeface="Calibri"/>
                <a:cs typeface="Calibri"/>
              </a:rPr>
              <a:t>Risk</a:t>
            </a:r>
            <a:r>
              <a:rPr sz="1800" b="1" spc="-20" dirty="0">
                <a:solidFill>
                  <a:srgbClr val="0C487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C487A"/>
                </a:solidFill>
                <a:latin typeface="Calibri"/>
                <a:cs typeface="Calibri"/>
              </a:rPr>
              <a:t>management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C4FD6685-6705-FC3A-9FB8-F9AF254780D8}"/>
              </a:ext>
            </a:extLst>
          </p:cNvPr>
          <p:cNvSpPr/>
          <p:nvPr/>
        </p:nvSpPr>
        <p:spPr>
          <a:xfrm>
            <a:off x="6858000" y="194125"/>
            <a:ext cx="504000" cy="432000"/>
          </a:xfrm>
          <a:custGeom>
            <a:avLst/>
            <a:gdLst/>
            <a:ahLst/>
            <a:cxnLst/>
            <a:rect l="l" t="t" r="r" b="b"/>
            <a:pathLst>
              <a:path w="1035050" h="781685">
                <a:moveTo>
                  <a:pt x="827953" y="0"/>
                </a:moveTo>
                <a:lnTo>
                  <a:pt x="206991" y="0"/>
                </a:lnTo>
                <a:lnTo>
                  <a:pt x="0" y="264355"/>
                </a:lnTo>
                <a:lnTo>
                  <a:pt x="517472" y="781571"/>
                </a:lnTo>
                <a:lnTo>
                  <a:pt x="663275" y="635831"/>
                </a:lnTo>
                <a:lnTo>
                  <a:pt x="469175" y="635831"/>
                </a:lnTo>
                <a:lnTo>
                  <a:pt x="120517" y="287342"/>
                </a:lnTo>
                <a:lnTo>
                  <a:pt x="1011914" y="287342"/>
                </a:lnTo>
                <a:lnTo>
                  <a:pt x="1034911" y="264355"/>
                </a:lnTo>
                <a:lnTo>
                  <a:pt x="1016915" y="241367"/>
                </a:lnTo>
                <a:lnTo>
                  <a:pt x="105568" y="241367"/>
                </a:lnTo>
                <a:lnTo>
                  <a:pt x="240569" y="68962"/>
                </a:lnTo>
                <a:lnTo>
                  <a:pt x="881942" y="68962"/>
                </a:lnTo>
                <a:lnTo>
                  <a:pt x="827953" y="0"/>
                </a:lnTo>
                <a:close/>
              </a:path>
              <a:path w="1035050" h="781685">
                <a:moveTo>
                  <a:pt x="367981" y="287342"/>
                </a:moveTo>
                <a:lnTo>
                  <a:pt x="318420" y="287342"/>
                </a:lnTo>
                <a:lnTo>
                  <a:pt x="469175" y="635831"/>
                </a:lnTo>
                <a:lnTo>
                  <a:pt x="663275" y="635831"/>
                </a:lnTo>
                <a:lnTo>
                  <a:pt x="663620" y="635486"/>
                </a:lnTo>
                <a:lnTo>
                  <a:pt x="565999" y="635486"/>
                </a:lnTo>
                <a:lnTo>
                  <a:pt x="567441" y="632153"/>
                </a:lnTo>
                <a:lnTo>
                  <a:pt x="517472" y="632153"/>
                </a:lnTo>
                <a:lnTo>
                  <a:pt x="367981" y="287342"/>
                </a:lnTo>
                <a:close/>
              </a:path>
              <a:path w="1035050" h="781685">
                <a:moveTo>
                  <a:pt x="1011914" y="287342"/>
                </a:moveTo>
                <a:lnTo>
                  <a:pt x="914313" y="287342"/>
                </a:lnTo>
                <a:lnTo>
                  <a:pt x="565999" y="635486"/>
                </a:lnTo>
                <a:lnTo>
                  <a:pt x="663620" y="635486"/>
                </a:lnTo>
                <a:lnTo>
                  <a:pt x="1011914" y="287342"/>
                </a:lnTo>
                <a:close/>
              </a:path>
              <a:path w="1035050" h="781685">
                <a:moveTo>
                  <a:pt x="716525" y="287342"/>
                </a:moveTo>
                <a:lnTo>
                  <a:pt x="666963" y="287342"/>
                </a:lnTo>
                <a:lnTo>
                  <a:pt x="517472" y="632153"/>
                </a:lnTo>
                <a:lnTo>
                  <a:pt x="567441" y="632153"/>
                </a:lnTo>
                <a:lnTo>
                  <a:pt x="716525" y="287342"/>
                </a:lnTo>
                <a:close/>
              </a:path>
              <a:path w="1035050" h="781685">
                <a:moveTo>
                  <a:pt x="417658" y="68962"/>
                </a:moveTo>
                <a:lnTo>
                  <a:pt x="369591" y="68962"/>
                </a:lnTo>
                <a:lnTo>
                  <a:pt x="316465" y="241367"/>
                </a:lnTo>
                <a:lnTo>
                  <a:pt x="364647" y="241367"/>
                </a:lnTo>
                <a:lnTo>
                  <a:pt x="417658" y="68962"/>
                </a:lnTo>
                <a:close/>
              </a:path>
              <a:path w="1035050" h="781685">
                <a:moveTo>
                  <a:pt x="665353" y="68962"/>
                </a:moveTo>
                <a:lnTo>
                  <a:pt x="617286" y="68962"/>
                </a:lnTo>
                <a:lnTo>
                  <a:pt x="670298" y="241367"/>
                </a:lnTo>
                <a:lnTo>
                  <a:pt x="718480" y="241367"/>
                </a:lnTo>
                <a:lnTo>
                  <a:pt x="665353" y="68962"/>
                </a:lnTo>
                <a:close/>
              </a:path>
              <a:path w="1035050" h="781685">
                <a:moveTo>
                  <a:pt x="881942" y="68962"/>
                </a:moveTo>
                <a:lnTo>
                  <a:pt x="794375" y="68962"/>
                </a:lnTo>
                <a:lnTo>
                  <a:pt x="929405" y="241367"/>
                </a:lnTo>
                <a:lnTo>
                  <a:pt x="1016915" y="241367"/>
                </a:lnTo>
                <a:lnTo>
                  <a:pt x="881942" y="68962"/>
                </a:lnTo>
                <a:close/>
              </a:path>
            </a:pathLst>
          </a:custGeom>
          <a:solidFill>
            <a:srgbClr val="0C48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1BD3F7DB-0928-4397-78AC-20EC9761092F}"/>
              </a:ext>
            </a:extLst>
          </p:cNvPr>
          <p:cNvSpPr txBox="1"/>
          <p:nvPr/>
        </p:nvSpPr>
        <p:spPr>
          <a:xfrm>
            <a:off x="7519513" y="220372"/>
            <a:ext cx="274320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515" marR="5080" indent="-44450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solidFill>
                  <a:srgbClr val="0C487A"/>
                </a:solidFill>
                <a:latin typeface="Calibri"/>
                <a:cs typeface="Calibri"/>
              </a:rPr>
              <a:t>C</a:t>
            </a:r>
            <a:r>
              <a:rPr lang="it-IT" b="1" spc="-10" dirty="0">
                <a:solidFill>
                  <a:srgbClr val="0C487A"/>
                </a:solidFill>
                <a:latin typeface="Calibri"/>
                <a:cs typeface="Calibri"/>
              </a:rPr>
              <a:t>reazione del valore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7023C364-2186-278A-6F0E-08B07A231C69}"/>
              </a:ext>
            </a:extLst>
          </p:cNvPr>
          <p:cNvSpPr txBox="1">
            <a:spLocks/>
          </p:cNvSpPr>
          <p:nvPr/>
        </p:nvSpPr>
        <p:spPr>
          <a:xfrm>
            <a:off x="181500" y="85386"/>
            <a:ext cx="6019800" cy="381761"/>
          </a:xfrm>
          <a:prstGeom prst="rect">
            <a:avLst/>
          </a:prstGeom>
        </p:spPr>
        <p:txBody>
          <a:bodyPr vert="horz" wrap="square" lIns="0" tIns="1230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1723" algn="just">
              <a:spcBef>
                <a:spcPts val="97"/>
              </a:spcBef>
            </a:pPr>
            <a:r>
              <a:rPr lang="it-IT" sz="2400" kern="0" spc="-5" dirty="0">
                <a:solidFill>
                  <a:schemeClr val="tx2"/>
                </a:solidFill>
                <a:latin typeface="Trebuchet MS" panose="020B0603020202020204" pitchFamily="34" charset="0"/>
                <a:cs typeface="Calibri"/>
              </a:rPr>
              <a:t>Conoscere gli elementi del valore nel B2B </a:t>
            </a:r>
            <a:endParaRPr lang="it-IT" sz="2400" kern="0" dirty="0">
              <a:solidFill>
                <a:schemeClr val="tx2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C4E691FF-4F50-A665-5F9A-424C3366A689}"/>
              </a:ext>
            </a:extLst>
          </p:cNvPr>
          <p:cNvSpPr txBox="1"/>
          <p:nvPr/>
        </p:nvSpPr>
        <p:spPr>
          <a:xfrm>
            <a:off x="360000" y="5288207"/>
            <a:ext cx="762000" cy="3949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29209" algn="ctr">
              <a:lnSpc>
                <a:spcPct val="100000"/>
              </a:lnSpc>
              <a:spcBef>
                <a:spcPts val="100"/>
              </a:spcBef>
            </a:pPr>
            <a:r>
              <a:rPr lang="it-IT" sz="1200" b="1" spc="-10" dirty="0">
                <a:solidFill>
                  <a:srgbClr val="0C487A"/>
                </a:solidFill>
                <a:latin typeface="Calibri"/>
                <a:cs typeface="Calibri"/>
              </a:rPr>
              <a:t>Elementi</a:t>
            </a:r>
          </a:p>
          <a:p>
            <a:pPr marL="29209" algn="ctr">
              <a:lnSpc>
                <a:spcPct val="100000"/>
              </a:lnSpc>
              <a:spcBef>
                <a:spcPts val="100"/>
              </a:spcBef>
            </a:pPr>
            <a:r>
              <a:rPr lang="it-IT" sz="1200" b="1" spc="-10" dirty="0">
                <a:solidFill>
                  <a:srgbClr val="0C487A"/>
                </a:solidFill>
                <a:latin typeface="Calibri"/>
                <a:cs typeface="Calibri"/>
              </a:rPr>
              <a:t> di base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7DBA345E-827A-D31A-20EC-BAD8E6D00F70}"/>
              </a:ext>
            </a:extLst>
          </p:cNvPr>
          <p:cNvSpPr txBox="1"/>
          <p:nvPr/>
        </p:nvSpPr>
        <p:spPr>
          <a:xfrm>
            <a:off x="360000" y="4764305"/>
            <a:ext cx="762000" cy="3949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29209" algn="ctr">
              <a:lnSpc>
                <a:spcPct val="100000"/>
              </a:lnSpc>
              <a:spcBef>
                <a:spcPts val="100"/>
              </a:spcBef>
            </a:pPr>
            <a:r>
              <a:rPr lang="it-IT" sz="1200" b="1" spc="-10" dirty="0">
                <a:solidFill>
                  <a:srgbClr val="0C487A"/>
                </a:solidFill>
                <a:latin typeface="Calibri"/>
                <a:cs typeface="Calibri"/>
              </a:rPr>
              <a:t>Elementi</a:t>
            </a:r>
          </a:p>
          <a:p>
            <a:pPr marL="29209" algn="ctr">
              <a:lnSpc>
                <a:spcPct val="100000"/>
              </a:lnSpc>
              <a:spcBef>
                <a:spcPts val="100"/>
              </a:spcBef>
            </a:pPr>
            <a:r>
              <a:rPr lang="it-IT" sz="1200" b="1" spc="-10" dirty="0">
                <a:solidFill>
                  <a:srgbClr val="0C487A"/>
                </a:solidFill>
                <a:latin typeface="Calibri"/>
                <a:cs typeface="Calibri"/>
              </a:rPr>
              <a:t> funzionali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C20BBA67-84DD-35A1-05C3-625D9B3DB76A}"/>
              </a:ext>
            </a:extLst>
          </p:cNvPr>
          <p:cNvSpPr txBox="1"/>
          <p:nvPr/>
        </p:nvSpPr>
        <p:spPr>
          <a:xfrm>
            <a:off x="360000" y="3036948"/>
            <a:ext cx="1198799" cy="7514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29209" algn="ctr">
              <a:lnSpc>
                <a:spcPct val="100000"/>
              </a:lnSpc>
              <a:spcBef>
                <a:spcPts val="100"/>
              </a:spcBef>
            </a:pPr>
            <a:r>
              <a:rPr lang="it-IT" sz="1200" b="1" spc="-10" dirty="0">
                <a:solidFill>
                  <a:srgbClr val="0C487A"/>
                </a:solidFill>
                <a:latin typeface="Calibri"/>
                <a:cs typeface="Calibri"/>
              </a:rPr>
              <a:t>Elementi per facilitare lo svolgimento dell'attività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81860B39-3ED2-B0BA-D728-70DAFA266AFA}"/>
              </a:ext>
            </a:extLst>
          </p:cNvPr>
          <p:cNvSpPr txBox="1"/>
          <p:nvPr/>
        </p:nvSpPr>
        <p:spPr>
          <a:xfrm>
            <a:off x="360000" y="1824230"/>
            <a:ext cx="762000" cy="3949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29209" algn="ctr">
              <a:lnSpc>
                <a:spcPct val="100000"/>
              </a:lnSpc>
              <a:spcBef>
                <a:spcPts val="100"/>
              </a:spcBef>
            </a:pPr>
            <a:r>
              <a:rPr lang="it-IT" sz="1200" b="1" spc="-10" dirty="0">
                <a:solidFill>
                  <a:srgbClr val="0C487A"/>
                </a:solidFill>
                <a:latin typeface="Calibri"/>
                <a:cs typeface="Calibri"/>
              </a:rPr>
              <a:t>Elementi</a:t>
            </a:r>
          </a:p>
          <a:p>
            <a:pPr marL="29209" algn="ctr">
              <a:lnSpc>
                <a:spcPct val="100000"/>
              </a:lnSpc>
              <a:spcBef>
                <a:spcPts val="100"/>
              </a:spcBef>
            </a:pPr>
            <a:r>
              <a:rPr lang="it-IT" sz="1200" b="1" spc="-10" dirty="0">
                <a:solidFill>
                  <a:srgbClr val="0C487A"/>
                </a:solidFill>
                <a:latin typeface="Calibri"/>
                <a:cs typeface="Calibri"/>
              </a:rPr>
              <a:t> individuali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2" name="object 10">
            <a:extLst>
              <a:ext uri="{FF2B5EF4-FFF2-40B4-BE49-F238E27FC236}">
                <a16:creationId xmlns:a16="http://schemas.microsoft.com/office/drawing/2014/main" id="{3B9982BA-B492-D447-509F-7BED71AF3971}"/>
              </a:ext>
            </a:extLst>
          </p:cNvPr>
          <p:cNvSpPr txBox="1"/>
          <p:nvPr/>
        </p:nvSpPr>
        <p:spPr>
          <a:xfrm>
            <a:off x="360000" y="749079"/>
            <a:ext cx="762000" cy="3949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29209" algn="ctr">
              <a:lnSpc>
                <a:spcPct val="100000"/>
              </a:lnSpc>
              <a:spcBef>
                <a:spcPts val="100"/>
              </a:spcBef>
            </a:pPr>
            <a:r>
              <a:rPr lang="it-IT" sz="1200" b="1" spc="-10" dirty="0">
                <a:solidFill>
                  <a:srgbClr val="0C487A"/>
                </a:solidFill>
                <a:latin typeface="Calibri"/>
                <a:cs typeface="Calibri"/>
              </a:rPr>
              <a:t>Elementi</a:t>
            </a:r>
          </a:p>
          <a:p>
            <a:pPr marL="29209" algn="ctr">
              <a:lnSpc>
                <a:spcPct val="100000"/>
              </a:lnSpc>
              <a:spcBef>
                <a:spcPts val="100"/>
              </a:spcBef>
            </a:pPr>
            <a:r>
              <a:rPr lang="it-IT" sz="1200" b="1" spc="-10" dirty="0">
                <a:solidFill>
                  <a:srgbClr val="0C487A"/>
                </a:solidFill>
                <a:latin typeface="Calibri"/>
                <a:cs typeface="Calibri"/>
              </a:rPr>
              <a:t> ispiratori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3247B10A-A000-448A-F6EE-47F185AE73C8}"/>
              </a:ext>
            </a:extLst>
          </p:cNvPr>
          <p:cNvSpPr txBox="1"/>
          <p:nvPr/>
        </p:nvSpPr>
        <p:spPr>
          <a:xfrm>
            <a:off x="10597878" y="4557089"/>
            <a:ext cx="1461370" cy="88101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9209" algn="just">
              <a:lnSpc>
                <a:spcPct val="100000"/>
              </a:lnSpc>
              <a:spcBef>
                <a:spcPts val="390"/>
              </a:spcBef>
            </a:pPr>
            <a:r>
              <a:rPr lang="it-IT" b="1" dirty="0">
                <a:solidFill>
                  <a:srgbClr val="0C487A"/>
                </a:solidFill>
                <a:latin typeface="Calibri"/>
                <a:cs typeface="Calibri"/>
              </a:rPr>
              <a:t>Product  performance &amp; </a:t>
            </a:r>
            <a:r>
              <a:rPr lang="it-IT" b="1" dirty="0" err="1">
                <a:solidFill>
                  <a:srgbClr val="0C487A"/>
                </a:solidFill>
                <a:latin typeface="Calibri"/>
                <a:cs typeface="Calibri"/>
              </a:rPr>
              <a:t>alignment</a:t>
            </a:r>
            <a:r>
              <a:rPr lang="it-IT" b="1" dirty="0">
                <a:solidFill>
                  <a:srgbClr val="0C487A"/>
                </a:solidFill>
                <a:latin typeface="Calibri"/>
                <a:cs typeface="Calibri"/>
              </a:rPr>
              <a:t> 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25" name="Immagine 24" descr="Immagine che contiene schizzo, design&#10;&#10;Il contenuto generato dall'IA potrebbe non essere corretto.">
            <a:extLst>
              <a:ext uri="{FF2B5EF4-FFF2-40B4-BE49-F238E27FC236}">
                <a16:creationId xmlns:a16="http://schemas.microsoft.com/office/drawing/2014/main" id="{C32FD623-310B-9D1E-3513-6B6E762236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642" y="4764305"/>
            <a:ext cx="540000" cy="540000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36C70692-ADB6-4F1C-2B56-0A5AA40DDF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20625" y="135055"/>
            <a:ext cx="1080000" cy="100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25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>
            <a:extLst>
              <a:ext uri="{FF2B5EF4-FFF2-40B4-BE49-F238E27FC236}">
                <a16:creationId xmlns:a16="http://schemas.microsoft.com/office/drawing/2014/main" id="{3EACDB0E-79B8-2FAA-EC47-5EDB44D7BAA8}"/>
              </a:ext>
            </a:extLst>
          </p:cNvPr>
          <p:cNvSpPr txBox="1">
            <a:spLocks/>
          </p:cNvSpPr>
          <p:nvPr/>
        </p:nvSpPr>
        <p:spPr>
          <a:xfrm>
            <a:off x="266700" y="228600"/>
            <a:ext cx="11658600" cy="43217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62230" rIns="0" bIns="0" rtlCol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490"/>
              </a:spcBef>
            </a:pPr>
            <a:r>
              <a:rPr lang="it-IT" kern="0" spc="-10" dirty="0">
                <a:solidFill>
                  <a:srgbClr val="002060"/>
                </a:solidFill>
              </a:rPr>
              <a:t>Strategia 1: il modello delle 3C per conoscere il cliente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FE40A20-CF06-E8E7-D3A7-CDC1E59BF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12192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26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10">
            <a:extLst>
              <a:ext uri="{FF2B5EF4-FFF2-40B4-BE49-F238E27FC236}">
                <a16:creationId xmlns:a16="http://schemas.microsoft.com/office/drawing/2014/main" id="{7212BC33-5D56-6B8E-0F28-767EE35D59C0}"/>
              </a:ext>
            </a:extLst>
          </p:cNvPr>
          <p:cNvSpPr txBox="1">
            <a:spLocks/>
          </p:cNvSpPr>
          <p:nvPr/>
        </p:nvSpPr>
        <p:spPr>
          <a:xfrm>
            <a:off x="457200" y="184329"/>
            <a:ext cx="11201399" cy="381761"/>
          </a:xfrm>
          <a:prstGeom prst="rect">
            <a:avLst/>
          </a:prstGeom>
        </p:spPr>
        <p:txBody>
          <a:bodyPr vert="horz" wrap="square" lIns="0" tIns="1230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1723" algn="just">
              <a:spcBef>
                <a:spcPts val="97"/>
              </a:spcBef>
            </a:pPr>
            <a:r>
              <a:rPr lang="it-IT" sz="2400" kern="0" spc="-5" dirty="0">
                <a:solidFill>
                  <a:schemeClr val="tx2"/>
                </a:solidFill>
                <a:latin typeface="Trebuchet MS" panose="020B0603020202020204" pitchFamily="34" charset="0"/>
                <a:cs typeface="Calibri"/>
              </a:rPr>
              <a:t>Il modello delle 3C </a:t>
            </a:r>
            <a:endParaRPr lang="it-IT" sz="2400" kern="0" dirty="0">
              <a:solidFill>
                <a:schemeClr val="tx2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621E1C9-C1DD-3E85-EBA3-5B9495B88FEA}"/>
              </a:ext>
            </a:extLst>
          </p:cNvPr>
          <p:cNvSpPr txBox="1"/>
          <p:nvPr/>
        </p:nvSpPr>
        <p:spPr>
          <a:xfrm>
            <a:off x="323935" y="804563"/>
            <a:ext cx="101916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Il </a:t>
            </a:r>
            <a:r>
              <a:rPr lang="it-IT" sz="1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modello delle 3C </a:t>
            </a:r>
            <a:r>
              <a:rPr lang="it-I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è una guida per il governo ottimale della </a:t>
            </a:r>
            <a:r>
              <a:rPr lang="it-IT" sz="1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relazione con i clienti</a:t>
            </a:r>
            <a:r>
              <a:rPr lang="it-IT" altLang="it-I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 si basa su una serie di concetti che caratterizzano il </a:t>
            </a:r>
            <a:r>
              <a:rPr lang="it-IT" altLang="it-IT" sz="1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supporto all’acquisto del cliente</a:t>
            </a:r>
            <a:r>
              <a:rPr lang="it-IT" altLang="it-I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riepilogati di seguito.</a:t>
            </a:r>
            <a:r>
              <a:rPr lang="it-IT" sz="1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AC599968-BE41-1CDB-B260-26048E092EF8}"/>
              </a:ext>
            </a:extLst>
          </p:cNvPr>
          <p:cNvGrpSpPr/>
          <p:nvPr/>
        </p:nvGrpSpPr>
        <p:grpSpPr>
          <a:xfrm>
            <a:off x="261261" y="1496904"/>
            <a:ext cx="11770606" cy="4368885"/>
            <a:chOff x="261261" y="1496904"/>
            <a:chExt cx="11770606" cy="4368885"/>
          </a:xfrm>
        </p:grpSpPr>
        <p:sp>
          <p:nvSpPr>
            <p:cNvPr id="8" name="Connettore 7">
              <a:extLst>
                <a:ext uri="{FF2B5EF4-FFF2-40B4-BE49-F238E27FC236}">
                  <a16:creationId xmlns:a16="http://schemas.microsoft.com/office/drawing/2014/main" id="{A03D074B-D526-265B-F359-9D691A8D62C5}"/>
                </a:ext>
              </a:extLst>
            </p:cNvPr>
            <p:cNvSpPr/>
            <p:nvPr/>
          </p:nvSpPr>
          <p:spPr>
            <a:xfrm>
              <a:off x="261261" y="2085490"/>
              <a:ext cx="3087998" cy="3055163"/>
            </a:xfrm>
            <a:prstGeom prst="flowChartConnector">
              <a:avLst/>
            </a:prstGeom>
            <a:solidFill>
              <a:srgbClr val="FFFFFF"/>
            </a:solidFill>
            <a:ln w="76200" cap="flat" cmpd="sng" algn="ctr">
              <a:solidFill>
                <a:srgbClr val="00A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1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4298"/>
                </a:solidFill>
                <a:effectLst/>
                <a:uLnTx/>
                <a:uFillTx/>
                <a:latin typeface="Cambria" panose="02040503050406030204"/>
                <a:ea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ctr" defTabSz="4571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4298"/>
                  </a:solidFill>
                  <a:effectLst/>
                  <a:uLnTx/>
                  <a:uFillTx/>
                  <a:latin typeface="Cambria" panose="02040503050406030204"/>
                  <a:ea typeface="Calibri Light" panose="020F0302020204030204" pitchFamily="34" charset="0"/>
                  <a:cs typeface="Calibri Light" panose="020F0302020204030204" pitchFamily="34" charset="0"/>
                </a:rPr>
                <a:t>MODELLO 3C</a:t>
              </a: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696969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defTabSz="4571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696969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Processo</a:t>
              </a:r>
              <a:r>
                <a:rPr kumimoji="0" lang="it-IT" sz="1600" b="1" i="0" u="none" strike="noStrike" kern="0" cap="none" spc="-60" normalizeH="0" baseline="0" noProof="0" dirty="0">
                  <a:ln>
                    <a:noFill/>
                  </a:ln>
                  <a:solidFill>
                    <a:srgbClr val="696969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kumimoji="0" lang="it-IT" sz="1600" b="1" i="0" u="none" strike="noStrike" kern="0" cap="none" spc="-25" normalizeH="0" baseline="0" noProof="0" dirty="0">
                  <a:ln>
                    <a:noFill/>
                  </a:ln>
                  <a:solidFill>
                    <a:srgbClr val="696969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relazionale</a:t>
              </a:r>
              <a:r>
                <a:rPr kumimoji="0" lang="it-IT" sz="1600" b="1" i="0" u="none" strike="noStrike" kern="0" cap="none" spc="-50" normalizeH="0" baseline="0" noProof="0" dirty="0">
                  <a:ln>
                    <a:noFill/>
                  </a:ln>
                  <a:solidFill>
                    <a:srgbClr val="696969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</a:p>
            <a:p>
              <a:pPr marL="0" marR="0" lvl="0" indent="0" defTabSz="4571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1" i="0" u="none" strike="noStrike" kern="0" cap="none" spc="-50" normalizeH="0" baseline="0" noProof="0" dirty="0">
                  <a:ln>
                    <a:noFill/>
                  </a:ln>
                  <a:solidFill>
                    <a:srgbClr val="696969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per costruire il valore</a:t>
              </a:r>
              <a:endPara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696969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F384F741-90CC-948D-6A5D-E359BDA437A6}"/>
                </a:ext>
              </a:extLst>
            </p:cNvPr>
            <p:cNvGrpSpPr/>
            <p:nvPr/>
          </p:nvGrpSpPr>
          <p:grpSpPr>
            <a:xfrm>
              <a:off x="2646655" y="1680490"/>
              <a:ext cx="9385212" cy="4004652"/>
              <a:chOff x="2646655" y="1388390"/>
              <a:chExt cx="9385212" cy="4004652"/>
            </a:xfrm>
          </p:grpSpPr>
          <p:sp>
            <p:nvSpPr>
              <p:cNvPr id="35" name="Rettangolo con angoli arrotondati 34">
                <a:extLst>
                  <a:ext uri="{FF2B5EF4-FFF2-40B4-BE49-F238E27FC236}">
                    <a16:creationId xmlns:a16="http://schemas.microsoft.com/office/drawing/2014/main" id="{B60C91E1-7DE2-9608-2F23-FE4C47D28370}"/>
                  </a:ext>
                </a:extLst>
              </p:cNvPr>
              <p:cNvSpPr/>
              <p:nvPr/>
            </p:nvSpPr>
            <p:spPr>
              <a:xfrm>
                <a:off x="2646655" y="2766990"/>
                <a:ext cx="9265944" cy="1246200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lumMod val="95000"/>
                </a:srgbClr>
              </a:solidFill>
              <a:ln w="1270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1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rgbClr val="69696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Rettangolo con angoli arrotondati 35">
                <a:extLst>
                  <a:ext uri="{FF2B5EF4-FFF2-40B4-BE49-F238E27FC236}">
                    <a16:creationId xmlns:a16="http://schemas.microsoft.com/office/drawing/2014/main" id="{70E01233-017E-66EF-7F3E-7636BDA78E57}"/>
                  </a:ext>
                </a:extLst>
              </p:cNvPr>
              <p:cNvSpPr/>
              <p:nvPr/>
            </p:nvSpPr>
            <p:spPr>
              <a:xfrm>
                <a:off x="3349259" y="1388390"/>
                <a:ext cx="8563340" cy="1246200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lumMod val="95000"/>
                </a:srgbClr>
              </a:solidFill>
              <a:ln w="1270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1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69696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Rettangolo con angoli arrotondati 36">
                <a:extLst>
                  <a:ext uri="{FF2B5EF4-FFF2-40B4-BE49-F238E27FC236}">
                    <a16:creationId xmlns:a16="http://schemas.microsoft.com/office/drawing/2014/main" id="{1CBA9FBA-B06B-4456-407B-8D71F02ECFB2}"/>
                  </a:ext>
                </a:extLst>
              </p:cNvPr>
              <p:cNvSpPr/>
              <p:nvPr/>
            </p:nvSpPr>
            <p:spPr>
              <a:xfrm>
                <a:off x="2765923" y="4146842"/>
                <a:ext cx="9265944" cy="1246200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lumMod val="95000"/>
                </a:srgbClr>
              </a:solidFill>
              <a:ln w="1270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1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69696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object 106">
                <a:extLst>
                  <a:ext uri="{FF2B5EF4-FFF2-40B4-BE49-F238E27FC236}">
                    <a16:creationId xmlns:a16="http://schemas.microsoft.com/office/drawing/2014/main" id="{92478A8F-2008-CC70-CF45-3F8BFE5BD28A}"/>
                  </a:ext>
                </a:extLst>
              </p:cNvPr>
              <p:cNvSpPr txBox="1"/>
              <p:nvPr/>
            </p:nvSpPr>
            <p:spPr>
              <a:xfrm>
                <a:off x="4401856" y="1866899"/>
                <a:ext cx="1508161" cy="289182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065" marR="5080" lvl="0" indent="0" defTabSz="91440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90500" algn="l"/>
                    <a:tab pos="191135" algn="l"/>
                  </a:tabLst>
                  <a:defRPr/>
                </a:pPr>
                <a:r>
                  <a:rPr kumimoji="0" lang="it-IT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4298"/>
                    </a:solidFill>
                    <a:effectLst/>
                    <a:uLnTx/>
                    <a:uFillTx/>
                    <a:latin typeface="Cambria" panose="02040503050406030204"/>
                    <a:ea typeface="Calibri Light" panose="020F0302020204030204" pitchFamily="34" charset="0"/>
                    <a:cs typeface="Calibri Light" panose="020F0302020204030204" pitchFamily="34" charset="0"/>
                  </a:rPr>
                  <a:t>CONOSCERE</a:t>
                </a:r>
              </a:p>
            </p:txBody>
          </p:sp>
          <p:sp>
            <p:nvSpPr>
              <p:cNvPr id="39" name="object 106">
                <a:extLst>
                  <a:ext uri="{FF2B5EF4-FFF2-40B4-BE49-F238E27FC236}">
                    <a16:creationId xmlns:a16="http://schemas.microsoft.com/office/drawing/2014/main" id="{A7E4E85C-E68B-8FED-8C5B-E4F00C818D15}"/>
                  </a:ext>
                </a:extLst>
              </p:cNvPr>
              <p:cNvSpPr txBox="1"/>
              <p:nvPr/>
            </p:nvSpPr>
            <p:spPr>
              <a:xfrm>
                <a:off x="4401856" y="3196189"/>
                <a:ext cx="1508161" cy="289182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065" marR="5080" lvl="0" indent="0" defTabSz="91440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90500" algn="l"/>
                    <a:tab pos="191135" algn="l"/>
                  </a:tabLst>
                  <a:defRPr/>
                </a:pPr>
                <a:r>
                  <a:rPr kumimoji="0" lang="it-IT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4298"/>
                    </a:solidFill>
                    <a:effectLst/>
                    <a:uLnTx/>
                    <a:uFillTx/>
                    <a:latin typeface="Cambria" panose="02040503050406030204"/>
                    <a:ea typeface="Calibri Light" panose="020F0302020204030204" pitchFamily="34" charset="0"/>
                    <a:cs typeface="Calibri Light" panose="020F0302020204030204" pitchFamily="34" charset="0"/>
                  </a:rPr>
                  <a:t>COLTIVARE</a:t>
                </a:r>
              </a:p>
            </p:txBody>
          </p:sp>
          <p:sp>
            <p:nvSpPr>
              <p:cNvPr id="40" name="object 106">
                <a:extLst>
                  <a:ext uri="{FF2B5EF4-FFF2-40B4-BE49-F238E27FC236}">
                    <a16:creationId xmlns:a16="http://schemas.microsoft.com/office/drawing/2014/main" id="{20EC7A4B-5079-1EF7-2498-CFFA7A6FD499}"/>
                  </a:ext>
                </a:extLst>
              </p:cNvPr>
              <p:cNvSpPr txBox="1"/>
              <p:nvPr/>
            </p:nvSpPr>
            <p:spPr>
              <a:xfrm>
                <a:off x="4401856" y="4625351"/>
                <a:ext cx="1914603" cy="289182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065" marR="5080" lvl="0" indent="0" defTabSz="91440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90500" algn="l"/>
                    <a:tab pos="191135" algn="l"/>
                  </a:tabLst>
                  <a:defRPr/>
                </a:pPr>
                <a:r>
                  <a:rPr kumimoji="0" lang="it-IT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4298"/>
                    </a:solidFill>
                    <a:effectLst/>
                    <a:uLnTx/>
                    <a:uFillTx/>
                    <a:latin typeface="Cambria" panose="02040503050406030204"/>
                    <a:ea typeface="Calibri Light" panose="020F0302020204030204" pitchFamily="34" charset="0"/>
                    <a:cs typeface="Calibri Light" panose="020F0302020204030204" pitchFamily="34" charset="0"/>
                  </a:rPr>
                  <a:t>COMPRENDERE</a:t>
                </a:r>
              </a:p>
            </p:txBody>
          </p:sp>
        </p:grpSp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1FED5EB1-562E-9B41-3317-9D5389BC07C5}"/>
                </a:ext>
              </a:extLst>
            </p:cNvPr>
            <p:cNvSpPr/>
            <p:nvPr/>
          </p:nvSpPr>
          <p:spPr>
            <a:xfrm>
              <a:off x="2564270" y="1496904"/>
              <a:ext cx="1732796" cy="1562185"/>
            </a:xfrm>
            <a:prstGeom prst="ellipse">
              <a:avLst/>
            </a:prstGeom>
            <a:solidFill>
              <a:srgbClr val="FFFFFF"/>
            </a:solidFill>
            <a:ln w="762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1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0338BCBC-44B1-B4B5-B7A5-D150B924DF87}"/>
                </a:ext>
              </a:extLst>
            </p:cNvPr>
            <p:cNvSpPr/>
            <p:nvPr/>
          </p:nvSpPr>
          <p:spPr>
            <a:xfrm>
              <a:off x="2564270" y="4303604"/>
              <a:ext cx="1732796" cy="1562185"/>
            </a:xfrm>
            <a:prstGeom prst="ellipse">
              <a:avLst/>
            </a:prstGeom>
            <a:solidFill>
              <a:srgbClr val="FFFFFF"/>
            </a:solidFill>
            <a:ln w="762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1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53A97603-8EBA-F2C1-A529-20941C20CA1F}"/>
                </a:ext>
              </a:extLst>
            </p:cNvPr>
            <p:cNvSpPr/>
            <p:nvPr/>
          </p:nvSpPr>
          <p:spPr>
            <a:xfrm>
              <a:off x="2564270" y="2893819"/>
              <a:ext cx="1732796" cy="1562185"/>
            </a:xfrm>
            <a:prstGeom prst="ellipse">
              <a:avLst/>
            </a:prstGeom>
            <a:solidFill>
              <a:srgbClr val="FFFFFF"/>
            </a:solidFill>
            <a:ln w="762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1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69C7A8DC-5AFE-8401-8398-5641FA766CEA}"/>
                </a:ext>
              </a:extLst>
            </p:cNvPr>
            <p:cNvGrpSpPr/>
            <p:nvPr/>
          </p:nvGrpSpPr>
          <p:grpSpPr>
            <a:xfrm>
              <a:off x="2658311" y="4383769"/>
              <a:ext cx="1401853" cy="1401853"/>
              <a:chOff x="890547" y="5178046"/>
              <a:chExt cx="1401853" cy="1401853"/>
            </a:xfrm>
          </p:grpSpPr>
          <p:sp>
            <p:nvSpPr>
              <p:cNvPr id="31" name="Oval 35">
                <a:extLst>
                  <a:ext uri="{FF2B5EF4-FFF2-40B4-BE49-F238E27FC236}">
                    <a16:creationId xmlns:a16="http://schemas.microsoft.com/office/drawing/2014/main" id="{AAAF4B4F-76FC-AAA9-581A-73DFB01CC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570" y="5188299"/>
                <a:ext cx="1368000" cy="136800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4298"/>
                </a:solidFill>
                <a:round/>
                <a:headEnd/>
                <a:tailEnd/>
              </a:ln>
            </p:spPr>
            <p:txBody>
              <a:bodyPr lIns="93296" tIns="46648" rIns="93296" bIns="46648" anchor="ctr"/>
              <a:lstStyle>
                <a:lvl1pPr algn="just">
                  <a:spcBef>
                    <a:spcPct val="20000"/>
                  </a:spcBef>
                  <a:defRPr>
                    <a:solidFill>
                      <a:srgbClr val="000066"/>
                    </a:solidFill>
                    <a:latin typeface="Arial Narrow" panose="020B0606020202030204" pitchFamily="34" charset="0"/>
                  </a:defRPr>
                </a:lvl1pPr>
                <a:lvl2pPr marL="742950" indent="-285750" algn="just">
                  <a:spcBef>
                    <a:spcPct val="20000"/>
                  </a:spcBef>
                  <a:buChar char="–"/>
                  <a:defRPr>
                    <a:solidFill>
                      <a:srgbClr val="000066"/>
                    </a:solidFill>
                    <a:latin typeface="Arial Narrow" panose="020B0606020202030204" pitchFamily="34" charset="0"/>
                  </a:defRPr>
                </a:lvl2pPr>
                <a:lvl3pPr marL="1143000" indent="-228600" algn="just">
                  <a:spcBef>
                    <a:spcPct val="20000"/>
                  </a:spcBef>
                  <a:buChar char="•"/>
                  <a:defRPr>
                    <a:solidFill>
                      <a:srgbClr val="000066"/>
                    </a:solidFill>
                    <a:latin typeface="Arial Narrow" panose="020B0606020202030204" pitchFamily="34" charset="0"/>
                  </a:defRPr>
                </a:lvl3pPr>
                <a:lvl4pPr marL="1600200" indent="-228600" algn="just">
                  <a:spcBef>
                    <a:spcPct val="20000"/>
                  </a:spcBef>
                  <a:buChar char="–"/>
                  <a:defRPr>
                    <a:solidFill>
                      <a:srgbClr val="000066"/>
                    </a:solidFill>
                    <a:latin typeface="Arial Narrow" panose="020B060602020203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har char="»"/>
                  <a:defRPr>
                    <a:solidFill>
                      <a:srgbClr val="000066"/>
                    </a:solidFill>
                    <a:latin typeface="Arial Narrow" panose="020B060602020203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000066"/>
                    </a:solidFill>
                    <a:latin typeface="Arial Narrow" panose="020B060602020203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000066"/>
                    </a:solidFill>
                    <a:latin typeface="Arial Narrow" panose="020B060602020203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000066"/>
                    </a:solidFill>
                    <a:latin typeface="Arial Narrow" panose="020B060602020203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000066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it-IT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grpSp>
            <p:nvGrpSpPr>
              <p:cNvPr id="32" name="Gruppo 31">
                <a:extLst>
                  <a:ext uri="{FF2B5EF4-FFF2-40B4-BE49-F238E27FC236}">
                    <a16:creationId xmlns:a16="http://schemas.microsoft.com/office/drawing/2014/main" id="{C1400238-39DB-7CDE-2696-742EE520F446}"/>
                  </a:ext>
                </a:extLst>
              </p:cNvPr>
              <p:cNvGrpSpPr/>
              <p:nvPr/>
            </p:nvGrpSpPr>
            <p:grpSpPr>
              <a:xfrm>
                <a:off x="890547" y="5178046"/>
                <a:ext cx="1401853" cy="1401853"/>
                <a:chOff x="816068" y="4262020"/>
                <a:chExt cx="1401853" cy="1401853"/>
              </a:xfrm>
            </p:grpSpPr>
            <p:pic>
              <p:nvPicPr>
                <p:cNvPr id="33" name="Picture 4" descr="Meeting Icon Vettoriali, Illustrazioni e Clipart">
                  <a:extLst>
                    <a:ext uri="{FF2B5EF4-FFF2-40B4-BE49-F238E27FC236}">
                      <a16:creationId xmlns:a16="http://schemas.microsoft.com/office/drawing/2014/main" id="{5FE1031A-CDA2-D9AD-58B5-2BC0FEADAC8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34889" y1="61333" x2="34889" y2="61333"/>
                              <a14:foregroundMark x1="32889" y1="50222" x2="32889" y2="50222"/>
                              <a14:foregroundMark x1="51333" y1="50444" x2="51333" y2="50444"/>
                              <a14:foregroundMark x1="59556" y1="47333" x2="59556" y2="47333"/>
                              <a14:foregroundMark x1="68444" y1="50222" x2="68444" y2="50222"/>
                              <a14:foregroundMark x1="78000" y1="63111" x2="78000" y2="63111"/>
                              <a14:foregroundMark x1="40444" y1="36444" x2="40444" y2="36444"/>
                              <a14:foregroundMark x1="38889" y1="41333" x2="38889" y2="41333"/>
                              <a14:foregroundMark x1="41111" y1="46667" x2="41111" y2="46667"/>
                              <a14:foregroundMark x1="58222" y1="37111" x2="58222" y2="37111"/>
                              <a14:foregroundMark x1="61333" y1="41333" x2="61333" y2="41333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6068" y="4262020"/>
                  <a:ext cx="1401853" cy="14018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4" name="Ovale 33">
                  <a:extLst>
                    <a:ext uri="{FF2B5EF4-FFF2-40B4-BE49-F238E27FC236}">
                      <a16:creationId xmlns:a16="http://schemas.microsoft.com/office/drawing/2014/main" id="{12C1D2A4-100E-7961-8C62-A104F48EA5FA}"/>
                    </a:ext>
                  </a:extLst>
                </p:cNvPr>
                <p:cNvSpPr/>
                <p:nvPr/>
              </p:nvSpPr>
              <p:spPr>
                <a:xfrm>
                  <a:off x="891757" y="4328183"/>
                  <a:ext cx="1260000" cy="1260000"/>
                </a:xfrm>
                <a:prstGeom prst="ellipse">
                  <a:avLst/>
                </a:prstGeom>
                <a:noFill/>
                <a:ln w="76200" cap="flat" cmpd="sng" algn="ctr">
                  <a:solidFill>
                    <a:srgbClr val="00A0F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15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69696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4CBF1B29-5242-28B6-DDA6-894F8677CA4D}"/>
                </a:ext>
              </a:extLst>
            </p:cNvPr>
            <p:cNvGrpSpPr/>
            <p:nvPr/>
          </p:nvGrpSpPr>
          <p:grpSpPr>
            <a:xfrm>
              <a:off x="2638686" y="2912329"/>
              <a:ext cx="1441103" cy="1441103"/>
              <a:chOff x="2598959" y="5049850"/>
              <a:chExt cx="1441103" cy="1441103"/>
            </a:xfrm>
          </p:grpSpPr>
          <p:sp>
            <p:nvSpPr>
              <p:cNvPr id="28" name="Oval 35">
                <a:extLst>
                  <a:ext uri="{FF2B5EF4-FFF2-40B4-BE49-F238E27FC236}">
                    <a16:creationId xmlns:a16="http://schemas.microsoft.com/office/drawing/2014/main" id="{2FECC8F7-137E-BDC1-3540-54F2C54014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1589" y="5091466"/>
                <a:ext cx="1368000" cy="136800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4298"/>
                </a:solidFill>
                <a:round/>
                <a:headEnd/>
                <a:tailEnd/>
              </a:ln>
            </p:spPr>
            <p:txBody>
              <a:bodyPr lIns="93296" tIns="46648" rIns="93296" bIns="46648" anchor="ctr"/>
              <a:lstStyle>
                <a:lvl1pPr algn="just">
                  <a:spcBef>
                    <a:spcPct val="20000"/>
                  </a:spcBef>
                  <a:defRPr>
                    <a:solidFill>
                      <a:srgbClr val="000066"/>
                    </a:solidFill>
                    <a:latin typeface="Arial Narrow" panose="020B0606020202030204" pitchFamily="34" charset="0"/>
                  </a:defRPr>
                </a:lvl1pPr>
                <a:lvl2pPr marL="742950" indent="-285750" algn="just">
                  <a:spcBef>
                    <a:spcPct val="20000"/>
                  </a:spcBef>
                  <a:buChar char="–"/>
                  <a:defRPr>
                    <a:solidFill>
                      <a:srgbClr val="000066"/>
                    </a:solidFill>
                    <a:latin typeface="Arial Narrow" panose="020B0606020202030204" pitchFamily="34" charset="0"/>
                  </a:defRPr>
                </a:lvl2pPr>
                <a:lvl3pPr marL="1143000" indent="-228600" algn="just">
                  <a:spcBef>
                    <a:spcPct val="20000"/>
                  </a:spcBef>
                  <a:buChar char="•"/>
                  <a:defRPr>
                    <a:solidFill>
                      <a:srgbClr val="000066"/>
                    </a:solidFill>
                    <a:latin typeface="Arial Narrow" panose="020B0606020202030204" pitchFamily="34" charset="0"/>
                  </a:defRPr>
                </a:lvl3pPr>
                <a:lvl4pPr marL="1600200" indent="-228600" algn="just">
                  <a:spcBef>
                    <a:spcPct val="20000"/>
                  </a:spcBef>
                  <a:buChar char="–"/>
                  <a:defRPr>
                    <a:solidFill>
                      <a:srgbClr val="000066"/>
                    </a:solidFill>
                    <a:latin typeface="Arial Narrow" panose="020B060602020203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har char="»"/>
                  <a:defRPr>
                    <a:solidFill>
                      <a:srgbClr val="000066"/>
                    </a:solidFill>
                    <a:latin typeface="Arial Narrow" panose="020B060602020203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000066"/>
                    </a:solidFill>
                    <a:latin typeface="Arial Narrow" panose="020B060602020203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000066"/>
                    </a:solidFill>
                    <a:latin typeface="Arial Narrow" panose="020B060602020203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000066"/>
                    </a:solidFill>
                    <a:latin typeface="Arial Narrow" panose="020B060602020203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000066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it-IT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pic>
            <p:nvPicPr>
              <p:cNvPr id="29" name="Picture 12" descr="Account, care, client support, customer, hand, person, service icon -  Download on Iconfinder">
                <a:extLst>
                  <a:ext uri="{FF2B5EF4-FFF2-40B4-BE49-F238E27FC236}">
                    <a16:creationId xmlns:a16="http://schemas.microsoft.com/office/drawing/2014/main" id="{84864CED-CED3-9B4A-B1BA-8348805CD6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8959" y="5049850"/>
                <a:ext cx="1441103" cy="1441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Gruppo 23">
              <a:extLst>
                <a:ext uri="{FF2B5EF4-FFF2-40B4-BE49-F238E27FC236}">
                  <a16:creationId xmlns:a16="http://schemas.microsoft.com/office/drawing/2014/main" id="{2470F851-0340-9BE4-2251-80819C1F69E1}"/>
                </a:ext>
              </a:extLst>
            </p:cNvPr>
            <p:cNvGrpSpPr/>
            <p:nvPr/>
          </p:nvGrpSpPr>
          <p:grpSpPr>
            <a:xfrm>
              <a:off x="2675237" y="1562270"/>
              <a:ext cx="1368000" cy="1368000"/>
              <a:chOff x="2614663" y="1562270"/>
              <a:chExt cx="1368000" cy="1368000"/>
            </a:xfrm>
          </p:grpSpPr>
          <p:sp>
            <p:nvSpPr>
              <p:cNvPr id="25" name="Oval 35">
                <a:extLst>
                  <a:ext uri="{FF2B5EF4-FFF2-40B4-BE49-F238E27FC236}">
                    <a16:creationId xmlns:a16="http://schemas.microsoft.com/office/drawing/2014/main" id="{8D4DAA59-B87A-C6F8-0E10-0D35CA483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4663" y="1562270"/>
                <a:ext cx="1368000" cy="136800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4298"/>
                </a:solidFill>
                <a:round/>
                <a:headEnd/>
                <a:tailEnd/>
              </a:ln>
            </p:spPr>
            <p:txBody>
              <a:bodyPr lIns="93296" tIns="46648" rIns="93296" bIns="46648" anchor="ctr"/>
              <a:lstStyle>
                <a:lvl1pPr algn="just">
                  <a:spcBef>
                    <a:spcPct val="20000"/>
                  </a:spcBef>
                  <a:defRPr>
                    <a:solidFill>
                      <a:srgbClr val="000066"/>
                    </a:solidFill>
                    <a:latin typeface="Arial Narrow" panose="020B0606020202030204" pitchFamily="34" charset="0"/>
                  </a:defRPr>
                </a:lvl1pPr>
                <a:lvl2pPr marL="742950" indent="-285750" algn="just">
                  <a:spcBef>
                    <a:spcPct val="20000"/>
                  </a:spcBef>
                  <a:buChar char="–"/>
                  <a:defRPr>
                    <a:solidFill>
                      <a:srgbClr val="000066"/>
                    </a:solidFill>
                    <a:latin typeface="Arial Narrow" panose="020B0606020202030204" pitchFamily="34" charset="0"/>
                  </a:defRPr>
                </a:lvl2pPr>
                <a:lvl3pPr marL="1143000" indent="-228600" algn="just">
                  <a:spcBef>
                    <a:spcPct val="20000"/>
                  </a:spcBef>
                  <a:buChar char="•"/>
                  <a:defRPr>
                    <a:solidFill>
                      <a:srgbClr val="000066"/>
                    </a:solidFill>
                    <a:latin typeface="Arial Narrow" panose="020B0606020202030204" pitchFamily="34" charset="0"/>
                  </a:defRPr>
                </a:lvl3pPr>
                <a:lvl4pPr marL="1600200" indent="-228600" algn="just">
                  <a:spcBef>
                    <a:spcPct val="20000"/>
                  </a:spcBef>
                  <a:buChar char="–"/>
                  <a:defRPr>
                    <a:solidFill>
                      <a:srgbClr val="000066"/>
                    </a:solidFill>
                    <a:latin typeface="Arial Narrow" panose="020B060602020203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har char="»"/>
                  <a:defRPr>
                    <a:solidFill>
                      <a:srgbClr val="000066"/>
                    </a:solidFill>
                    <a:latin typeface="Arial Narrow" panose="020B060602020203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000066"/>
                    </a:solidFill>
                    <a:latin typeface="Arial Narrow" panose="020B060602020203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000066"/>
                    </a:solidFill>
                    <a:latin typeface="Arial Narrow" panose="020B060602020203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000066"/>
                    </a:solidFill>
                    <a:latin typeface="Arial Narrow" panose="020B060602020203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rgbClr val="000066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it-IT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pic>
            <p:nvPicPr>
              <p:cNvPr id="26" name="Picture 10" descr="Customer Icon at GetDrawings | Free download">
                <a:extLst>
                  <a:ext uri="{FF2B5EF4-FFF2-40B4-BE49-F238E27FC236}">
                    <a16:creationId xmlns:a16="http://schemas.microsoft.com/office/drawing/2014/main" id="{95CC510B-E127-F342-FCD7-0425278426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0449" y="1929131"/>
                <a:ext cx="689532" cy="6895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Ovale 26">
                <a:extLst>
                  <a:ext uri="{FF2B5EF4-FFF2-40B4-BE49-F238E27FC236}">
                    <a16:creationId xmlns:a16="http://schemas.microsoft.com/office/drawing/2014/main" id="{D054684F-F91F-6003-624F-94C8371E4E43}"/>
                  </a:ext>
                </a:extLst>
              </p:cNvPr>
              <p:cNvSpPr/>
              <p:nvPr/>
            </p:nvSpPr>
            <p:spPr>
              <a:xfrm>
                <a:off x="2674013" y="1616979"/>
                <a:ext cx="1260000" cy="1260000"/>
              </a:xfrm>
              <a:prstGeom prst="ellipse">
                <a:avLst/>
              </a:prstGeom>
              <a:noFill/>
              <a:ln w="76200" cap="flat" cmpd="sng" algn="ctr">
                <a:solidFill>
                  <a:srgbClr val="00A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1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rgbClr val="69696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1" name="object 106">
            <a:extLst>
              <a:ext uri="{FF2B5EF4-FFF2-40B4-BE49-F238E27FC236}">
                <a16:creationId xmlns:a16="http://schemas.microsoft.com/office/drawing/2014/main" id="{B0F7D6E1-54BB-AD85-CA34-2C8FAE2BFA3C}"/>
              </a:ext>
            </a:extLst>
          </p:cNvPr>
          <p:cNvSpPr txBox="1"/>
          <p:nvPr/>
        </p:nvSpPr>
        <p:spPr>
          <a:xfrm>
            <a:off x="6142095" y="1697264"/>
            <a:ext cx="5461459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0" marR="5080" indent="-178435" defTabSz="914400">
              <a:spcBef>
                <a:spcPts val="95"/>
              </a:spcBef>
              <a:buFontTx/>
              <a:buChar char="•"/>
              <a:tabLst>
                <a:tab pos="190500" algn="l"/>
                <a:tab pos="191135" algn="l"/>
              </a:tabLst>
            </a:pPr>
            <a:r>
              <a:rPr lang="it-IT" sz="1200" b="1" dirty="0">
                <a:solidFill>
                  <a:srgbClr val="00429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Comunicare</a:t>
            </a:r>
            <a:r>
              <a:rPr lang="it-IT" sz="1200" dirty="0">
                <a:solidFill>
                  <a:srgbClr val="2C2A29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referenze attive – soluzioni – case history </a:t>
            </a:r>
            <a:r>
              <a:rPr lang="it-IT" sz="1200" dirty="0">
                <a:solidFill>
                  <a:srgbClr val="00429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per </a:t>
            </a:r>
            <a:r>
              <a:rPr lang="it-IT" sz="1200" b="1" dirty="0">
                <a:solidFill>
                  <a:srgbClr val="00429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posizionare il valore di Azienda / Prodotto </a:t>
            </a:r>
            <a:r>
              <a:rPr lang="it-IT" sz="1200" dirty="0">
                <a:solidFill>
                  <a:srgbClr val="2C2A29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 farsi trovare nel WEB (pull marketing),</a:t>
            </a:r>
          </a:p>
        </p:txBody>
      </p:sp>
      <p:sp>
        <p:nvSpPr>
          <p:cNvPr id="42" name="object 106">
            <a:extLst>
              <a:ext uri="{FF2B5EF4-FFF2-40B4-BE49-F238E27FC236}">
                <a16:creationId xmlns:a16="http://schemas.microsoft.com/office/drawing/2014/main" id="{273EA2A5-55E4-342D-7862-93EADD448E57}"/>
              </a:ext>
            </a:extLst>
          </p:cNvPr>
          <p:cNvSpPr txBox="1"/>
          <p:nvPr/>
        </p:nvSpPr>
        <p:spPr>
          <a:xfrm>
            <a:off x="6142095" y="2110627"/>
            <a:ext cx="5542144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3515" marR="5080" indent="-171450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190500" algn="l"/>
                <a:tab pos="191135" algn="l"/>
              </a:tabLst>
            </a:pPr>
            <a:r>
              <a:rPr lang="it-IT" sz="1200" dirty="0">
                <a:solidFill>
                  <a:srgbClr val="2C2A29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Capacità nel raccogliere </a:t>
            </a:r>
            <a:r>
              <a:rPr lang="it-IT" sz="1200" b="1" dirty="0">
                <a:solidFill>
                  <a:srgbClr val="00429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Bisogni ed Esigenze</a:t>
            </a:r>
            <a:r>
              <a:rPr lang="it-IT" sz="1200" dirty="0">
                <a:solidFill>
                  <a:srgbClr val="2C2A29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ma anche </a:t>
            </a:r>
            <a:r>
              <a:rPr lang="it-IT" sz="1200" b="1" dirty="0">
                <a:solidFill>
                  <a:srgbClr val="00429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Conoscere</a:t>
            </a:r>
            <a:r>
              <a:rPr lang="it-IT" sz="1200" b="1" dirty="0">
                <a:solidFill>
                  <a:srgbClr val="2C2A29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200" dirty="0">
                <a:solidFill>
                  <a:srgbClr val="2C2A29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le diverse tipologie di clienti (</a:t>
            </a:r>
            <a:r>
              <a:rPr lang="it-IT" sz="1200" i="1" dirty="0" err="1">
                <a:solidFill>
                  <a:srgbClr val="2C2A29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push</a:t>
            </a:r>
            <a:r>
              <a:rPr lang="it-IT" sz="1200" i="1" dirty="0">
                <a:solidFill>
                  <a:srgbClr val="2C2A29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marketing</a:t>
            </a:r>
            <a:r>
              <a:rPr lang="it-IT" sz="1200" dirty="0">
                <a:solidFill>
                  <a:srgbClr val="2C2A29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),</a:t>
            </a:r>
          </a:p>
        </p:txBody>
      </p:sp>
      <p:sp>
        <p:nvSpPr>
          <p:cNvPr id="43" name="object 106">
            <a:extLst>
              <a:ext uri="{FF2B5EF4-FFF2-40B4-BE49-F238E27FC236}">
                <a16:creationId xmlns:a16="http://schemas.microsoft.com/office/drawing/2014/main" id="{67E1747F-C55C-6391-E995-E075262F6282}"/>
              </a:ext>
            </a:extLst>
          </p:cNvPr>
          <p:cNvSpPr txBox="1"/>
          <p:nvPr/>
        </p:nvSpPr>
        <p:spPr>
          <a:xfrm>
            <a:off x="6142095" y="2517148"/>
            <a:ext cx="5713898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0" marR="5080" indent="-178435">
              <a:spcBef>
                <a:spcPts val="95"/>
              </a:spcBef>
              <a:buFontTx/>
              <a:buChar char="•"/>
              <a:tabLst>
                <a:tab pos="190500" algn="l"/>
                <a:tab pos="191135" algn="l"/>
              </a:tabLst>
            </a:pPr>
            <a:r>
              <a:rPr lang="it-IT" sz="1200" dirty="0">
                <a:solidFill>
                  <a:srgbClr val="2C2A29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Analizzare il </a:t>
            </a:r>
            <a:r>
              <a:rPr lang="it-IT" sz="1200" b="1" dirty="0">
                <a:solidFill>
                  <a:srgbClr val="00429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comportamento di acquisto</a:t>
            </a:r>
            <a:r>
              <a:rPr lang="it-IT" sz="1200" dirty="0">
                <a:solidFill>
                  <a:srgbClr val="2C2A29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i punti di contatto e il processo di acquisto dei </a:t>
            </a:r>
            <a:r>
              <a:rPr lang="it-IT" sz="1200" dirty="0" err="1">
                <a:solidFill>
                  <a:srgbClr val="2C2A29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decision</a:t>
            </a:r>
            <a:r>
              <a:rPr lang="it-IT" sz="1200" dirty="0">
                <a:solidFill>
                  <a:srgbClr val="2C2A29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makers (customer </a:t>
            </a:r>
            <a:r>
              <a:rPr lang="it-IT" sz="1200" dirty="0" err="1">
                <a:solidFill>
                  <a:srgbClr val="2C2A29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journey</a:t>
            </a:r>
            <a:r>
              <a:rPr lang="it-IT" sz="1200" dirty="0">
                <a:solidFill>
                  <a:srgbClr val="2C2A29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customer data </a:t>
            </a:r>
            <a:r>
              <a:rPr lang="it-IT" sz="1200" dirty="0" err="1">
                <a:solidFill>
                  <a:srgbClr val="2C2A29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platform</a:t>
            </a:r>
            <a:r>
              <a:rPr lang="it-IT" sz="1200" dirty="0">
                <a:solidFill>
                  <a:srgbClr val="2C2A29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),</a:t>
            </a:r>
          </a:p>
        </p:txBody>
      </p:sp>
      <p:sp>
        <p:nvSpPr>
          <p:cNvPr id="44" name="object 106">
            <a:extLst>
              <a:ext uri="{FF2B5EF4-FFF2-40B4-BE49-F238E27FC236}">
                <a16:creationId xmlns:a16="http://schemas.microsoft.com/office/drawing/2014/main" id="{11AB7544-3A79-F5F5-7F9B-0ACAF989EB11}"/>
              </a:ext>
            </a:extLst>
          </p:cNvPr>
          <p:cNvSpPr txBox="1"/>
          <p:nvPr/>
        </p:nvSpPr>
        <p:spPr>
          <a:xfrm>
            <a:off x="6142095" y="3059090"/>
            <a:ext cx="5290348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0" marR="5080" indent="-178435">
              <a:spcBef>
                <a:spcPts val="95"/>
              </a:spcBef>
              <a:buFontTx/>
              <a:buChar char="•"/>
              <a:tabLst>
                <a:tab pos="190500" algn="l"/>
                <a:tab pos="191135" algn="l"/>
              </a:tabLst>
            </a:pPr>
            <a:r>
              <a:rPr lang="it-IT" sz="1200" dirty="0">
                <a:solidFill>
                  <a:srgbClr val="2C2A29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Cercare informazioni del Cliente per </a:t>
            </a:r>
            <a:r>
              <a:rPr lang="it-IT" sz="1200" b="1" dirty="0">
                <a:solidFill>
                  <a:srgbClr val="00429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aumentare la conoscenza delle sue dinamiche di business</a:t>
            </a:r>
            <a:r>
              <a:rPr lang="it-IT" sz="1200" dirty="0">
                <a:solidFill>
                  <a:srgbClr val="00429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200" dirty="0">
                <a:solidFill>
                  <a:srgbClr val="2C2A29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 qualificare il suo ranking di cliente strategico,</a:t>
            </a:r>
          </a:p>
        </p:txBody>
      </p:sp>
      <p:sp>
        <p:nvSpPr>
          <p:cNvPr id="45" name="object 106">
            <a:extLst>
              <a:ext uri="{FF2B5EF4-FFF2-40B4-BE49-F238E27FC236}">
                <a16:creationId xmlns:a16="http://schemas.microsoft.com/office/drawing/2014/main" id="{A7E7E9C6-2362-6379-44A5-D0C1B80A30D2}"/>
              </a:ext>
            </a:extLst>
          </p:cNvPr>
          <p:cNvSpPr txBox="1"/>
          <p:nvPr/>
        </p:nvSpPr>
        <p:spPr>
          <a:xfrm>
            <a:off x="6142095" y="3498028"/>
            <a:ext cx="5290348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0" marR="5080" indent="-178435">
              <a:spcBef>
                <a:spcPts val="95"/>
              </a:spcBef>
              <a:buFontTx/>
              <a:buChar char="•"/>
              <a:tabLst>
                <a:tab pos="190500" algn="l"/>
                <a:tab pos="191135" algn="l"/>
              </a:tabLst>
            </a:pPr>
            <a:r>
              <a:rPr lang="it-IT" sz="1200" b="1" dirty="0">
                <a:solidFill>
                  <a:srgbClr val="00429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Focus dell’organizzazione </a:t>
            </a:r>
            <a:r>
              <a:rPr lang="it-IT" sz="1200" dirty="0">
                <a:solidFill>
                  <a:srgbClr val="2C2A29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(Business Experience - BX) al supporto di acquisto dei clienti strategici e potenziali,</a:t>
            </a:r>
          </a:p>
        </p:txBody>
      </p:sp>
      <p:sp>
        <p:nvSpPr>
          <p:cNvPr id="46" name="object 106">
            <a:extLst>
              <a:ext uri="{FF2B5EF4-FFF2-40B4-BE49-F238E27FC236}">
                <a16:creationId xmlns:a16="http://schemas.microsoft.com/office/drawing/2014/main" id="{D9868B8B-1E1D-39E3-0204-1E3E676DF6FA}"/>
              </a:ext>
            </a:extLst>
          </p:cNvPr>
          <p:cNvSpPr txBox="1"/>
          <p:nvPr/>
        </p:nvSpPr>
        <p:spPr>
          <a:xfrm>
            <a:off x="6142095" y="3857407"/>
            <a:ext cx="5475573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0" marR="5080" indent="-178435">
              <a:spcBef>
                <a:spcPts val="95"/>
              </a:spcBef>
              <a:buFontTx/>
              <a:buChar char="•"/>
              <a:tabLst>
                <a:tab pos="190500" algn="l"/>
                <a:tab pos="191135" algn="l"/>
              </a:tabLst>
            </a:pPr>
            <a:r>
              <a:rPr lang="it-IT" sz="1200" b="1" dirty="0">
                <a:solidFill>
                  <a:srgbClr val="00429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Disporre le risorse umane </a:t>
            </a:r>
            <a:r>
              <a:rPr lang="it-IT" sz="1200" dirty="0">
                <a:solidFill>
                  <a:srgbClr val="2C2A29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(territorio, competenze, strutture, obiettivi condivisi) per erogare il supporto all’acquisto (distribuzione),</a:t>
            </a:r>
          </a:p>
        </p:txBody>
      </p:sp>
      <p:sp>
        <p:nvSpPr>
          <p:cNvPr id="47" name="object 106">
            <a:extLst>
              <a:ext uri="{FF2B5EF4-FFF2-40B4-BE49-F238E27FC236}">
                <a16:creationId xmlns:a16="http://schemas.microsoft.com/office/drawing/2014/main" id="{2D331771-DBAC-834C-BEBC-F9CBDD65EE96}"/>
              </a:ext>
            </a:extLst>
          </p:cNvPr>
          <p:cNvSpPr txBox="1"/>
          <p:nvPr/>
        </p:nvSpPr>
        <p:spPr>
          <a:xfrm>
            <a:off x="6142095" y="4563460"/>
            <a:ext cx="4869441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0" marR="5080" indent="-178435">
              <a:spcBef>
                <a:spcPts val="95"/>
              </a:spcBef>
              <a:buFontTx/>
              <a:buChar char="•"/>
              <a:tabLst>
                <a:tab pos="190500" algn="l"/>
                <a:tab pos="191135" algn="l"/>
              </a:tabLst>
            </a:pPr>
            <a:r>
              <a:rPr lang="it-IT" sz="1200" dirty="0">
                <a:solidFill>
                  <a:srgbClr val="2C2A29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Definire </a:t>
            </a:r>
            <a:r>
              <a:rPr lang="it-IT" sz="1200" b="1" dirty="0">
                <a:solidFill>
                  <a:srgbClr val="00429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profili di offerta </a:t>
            </a:r>
            <a:r>
              <a:rPr lang="it-IT" sz="1200" dirty="0">
                <a:solidFill>
                  <a:srgbClr val="2C2A29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(prodotti, servizi, soluzioni) adeguate alle diverse tipologie dei clienti (</a:t>
            </a:r>
            <a:r>
              <a:rPr lang="it-IT" sz="1200" dirty="0" err="1">
                <a:solidFill>
                  <a:srgbClr val="2C2A29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value</a:t>
            </a:r>
            <a:r>
              <a:rPr lang="it-IT" sz="1200" dirty="0">
                <a:solidFill>
                  <a:srgbClr val="2C2A29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200" dirty="0" err="1">
                <a:solidFill>
                  <a:srgbClr val="2C2A29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proposition</a:t>
            </a:r>
            <a:r>
              <a:rPr lang="it-IT" sz="1200" dirty="0">
                <a:solidFill>
                  <a:srgbClr val="2C2A29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),</a:t>
            </a:r>
          </a:p>
        </p:txBody>
      </p:sp>
      <p:sp>
        <p:nvSpPr>
          <p:cNvPr id="48" name="object 106">
            <a:extLst>
              <a:ext uri="{FF2B5EF4-FFF2-40B4-BE49-F238E27FC236}">
                <a16:creationId xmlns:a16="http://schemas.microsoft.com/office/drawing/2014/main" id="{21CA8DC9-1CE8-9725-A716-32F4C1E212B0}"/>
              </a:ext>
            </a:extLst>
          </p:cNvPr>
          <p:cNvSpPr txBox="1"/>
          <p:nvPr/>
        </p:nvSpPr>
        <p:spPr>
          <a:xfrm>
            <a:off x="6142095" y="5053298"/>
            <a:ext cx="5268687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3515" marR="5080" indent="-171450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190500" algn="l"/>
                <a:tab pos="191135" algn="l"/>
              </a:tabLst>
            </a:pPr>
            <a:r>
              <a:rPr lang="it-IT" sz="1200" dirty="0">
                <a:solidFill>
                  <a:srgbClr val="2C2A29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Implementare il </a:t>
            </a:r>
            <a:r>
              <a:rPr lang="it-IT" sz="1200" b="1" dirty="0">
                <a:solidFill>
                  <a:srgbClr val="00429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supporto all’acquisto del cliente End to End</a:t>
            </a:r>
            <a:r>
              <a:rPr lang="it-IT" sz="1200" dirty="0">
                <a:solidFill>
                  <a:srgbClr val="2C2A29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</a:t>
            </a:r>
          </a:p>
        </p:txBody>
      </p:sp>
      <p:sp>
        <p:nvSpPr>
          <p:cNvPr id="49" name="object 106">
            <a:extLst>
              <a:ext uri="{FF2B5EF4-FFF2-40B4-BE49-F238E27FC236}">
                <a16:creationId xmlns:a16="http://schemas.microsoft.com/office/drawing/2014/main" id="{8BEC02C0-96AC-26AE-C2BB-78F9E8915D2E}"/>
              </a:ext>
            </a:extLst>
          </p:cNvPr>
          <p:cNvSpPr txBox="1"/>
          <p:nvPr/>
        </p:nvSpPr>
        <p:spPr>
          <a:xfrm>
            <a:off x="6142095" y="5367016"/>
            <a:ext cx="484589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3515" marR="5080" indent="-171450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190500" algn="l"/>
                <a:tab pos="191135" algn="l"/>
              </a:tabLst>
            </a:pPr>
            <a:r>
              <a:rPr lang="it-IT" sz="1200" dirty="0">
                <a:solidFill>
                  <a:srgbClr val="2C2A29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Up &amp; Cross selling </a:t>
            </a:r>
            <a:r>
              <a:rPr lang="it-IT" sz="1200" b="1" dirty="0">
                <a:solidFill>
                  <a:srgbClr val="00429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per fidelizzare il Cliente</a:t>
            </a:r>
            <a:r>
              <a:rPr lang="it-IT" sz="1200" dirty="0">
                <a:solidFill>
                  <a:srgbClr val="00429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F5D25A9-BBE0-92BF-49CA-E1F5F5F3FA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3554" y="57801"/>
            <a:ext cx="1080000" cy="102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7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82742F-B539-C339-AEEF-EDB9C676281C}"/>
              </a:ext>
            </a:extLst>
          </p:cNvPr>
          <p:cNvSpPr txBox="1">
            <a:spLocks/>
          </p:cNvSpPr>
          <p:nvPr/>
        </p:nvSpPr>
        <p:spPr>
          <a:xfrm>
            <a:off x="252636" y="156988"/>
            <a:ext cx="11786963" cy="50504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kern="0" dirty="0">
                <a:solidFill>
                  <a:schemeClr val="tx2"/>
                </a:solidFill>
                <a:latin typeface="Trebuchet MS" panose="020B0603020202020204" pitchFamily="34" charset="0"/>
              </a:rPr>
              <a:t>Conoscere il cliente: Il modello dei dati B2B2C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245670B-0A23-5696-862F-C25B68C527D7}"/>
              </a:ext>
            </a:extLst>
          </p:cNvPr>
          <p:cNvSpPr txBox="1"/>
          <p:nvPr/>
        </p:nvSpPr>
        <p:spPr>
          <a:xfrm>
            <a:off x="3444960" y="5225713"/>
            <a:ext cx="54023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Il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Customer Data Platform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(CDP) è il database cliente unico a partire da informazioni online e offline raccolte da più fonti: </a:t>
            </a:r>
            <a:r>
              <a:rPr kumimoji="0" lang="it-IT" sz="14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Dati transazionali da ERP,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Dati di interazione digitali, Dati di relazione da CRM</a:t>
            </a:r>
            <a:r>
              <a:rPr lang="it-IT" sz="1400" kern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Informazioni comportamentali.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60BE82A-83A0-E285-CC40-FD3D01501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274" y="4898740"/>
            <a:ext cx="2603218" cy="1493649"/>
          </a:xfrm>
          <a:prstGeom prst="rect">
            <a:avLst/>
          </a:prstGeom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ACE3F913-2C03-A0EC-35EE-4C1DEAF63269}"/>
              </a:ext>
            </a:extLst>
          </p:cNvPr>
          <p:cNvSpPr/>
          <p:nvPr/>
        </p:nvSpPr>
        <p:spPr>
          <a:xfrm>
            <a:off x="6962314" y="840050"/>
            <a:ext cx="4835427" cy="3813138"/>
          </a:xfrm>
          <a:prstGeom prst="roundRect">
            <a:avLst/>
          </a:prstGeom>
          <a:solidFill>
            <a:srgbClr val="3FBCFF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272AEB62-0E23-577D-7502-3E250AE76B31}"/>
              </a:ext>
            </a:extLst>
          </p:cNvPr>
          <p:cNvSpPr/>
          <p:nvPr/>
        </p:nvSpPr>
        <p:spPr>
          <a:xfrm>
            <a:off x="372880" y="840050"/>
            <a:ext cx="5851606" cy="3813138"/>
          </a:xfrm>
          <a:prstGeom prst="roundRect">
            <a:avLst/>
          </a:prstGeom>
          <a:solidFill>
            <a:srgbClr val="3FBCFF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634E4E5-88D2-2AE8-902A-AC176ED4E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332" y="972137"/>
            <a:ext cx="2530059" cy="354896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382470-49FA-B2D6-1142-08906A0E00D0}"/>
              </a:ext>
            </a:extLst>
          </p:cNvPr>
          <p:cNvSpPr txBox="1"/>
          <p:nvPr/>
        </p:nvSpPr>
        <p:spPr>
          <a:xfrm rot="16200000">
            <a:off x="6536801" y="2546782"/>
            <a:ext cx="224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3C3C3B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Segmentazione</a:t>
            </a:r>
          </a:p>
        </p:txBody>
      </p:sp>
      <p:pic>
        <p:nvPicPr>
          <p:cNvPr id="10" name="Elemento grafico 9" descr="Aggiungere con riempimento a tinta unita">
            <a:extLst>
              <a:ext uri="{FF2B5EF4-FFF2-40B4-BE49-F238E27FC236}">
                <a16:creationId xmlns:a16="http://schemas.microsoft.com/office/drawing/2014/main" id="{A4530D09-07BE-CF54-B6F8-09D385E146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40809" y="2561081"/>
            <a:ext cx="435583" cy="435583"/>
          </a:xfrm>
          <a:prstGeom prst="rect">
            <a:avLst/>
          </a:prstGeom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67F15D24-9E19-5D49-5200-3183E5152785}"/>
              </a:ext>
            </a:extLst>
          </p:cNvPr>
          <p:cNvGrpSpPr/>
          <p:nvPr/>
        </p:nvGrpSpPr>
        <p:grpSpPr>
          <a:xfrm>
            <a:off x="2618462" y="1214712"/>
            <a:ext cx="981077" cy="3063813"/>
            <a:chOff x="2434523" y="2600579"/>
            <a:chExt cx="981077" cy="3063813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82A55B80-493D-5803-6FA1-1D7404538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4689" t="3871" r="73170" b="28738"/>
            <a:stretch/>
          </p:blipFill>
          <p:spPr>
            <a:xfrm>
              <a:off x="2434524" y="2600579"/>
              <a:ext cx="981075" cy="3063813"/>
            </a:xfrm>
            <a:prstGeom prst="roundRect">
              <a:avLst/>
            </a:prstGeom>
            <a:solidFill>
              <a:srgbClr val="3FBCFF">
                <a:lumMod val="40000"/>
                <a:lumOff val="60000"/>
              </a:srgbClr>
            </a:solidFill>
          </p:spPr>
        </p:pic>
        <p:sp>
          <p:nvSpPr>
            <p:cNvPr id="13" name="Text Box 14">
              <a:extLst>
                <a:ext uri="{FF2B5EF4-FFF2-40B4-BE49-F238E27FC236}">
                  <a16:creationId xmlns:a16="http://schemas.microsoft.com/office/drawing/2014/main" id="{BA86CADE-7771-880A-EA98-A411F0A470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4523" y="3262620"/>
              <a:ext cx="981076" cy="233014"/>
            </a:xfrm>
            <a:prstGeom prst="rect">
              <a:avLst/>
            </a:prstGeom>
            <a:solidFill>
              <a:srgbClr val="ECECEC"/>
            </a:solidFill>
            <a:ln w="19050">
              <a:noFill/>
              <a:miter lim="800000"/>
              <a:headEnd/>
              <a:tailEnd/>
            </a:ln>
          </p:spPr>
          <p:txBody>
            <a:bodyPr wrap="square" lIns="46800" tIns="46800" rIns="46800" bIns="4680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696969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Demografici</a:t>
              </a:r>
              <a:endParaRPr kumimoji="0" lang="en-GB" sz="900" b="1" i="1" u="none" strike="noStrike" kern="0" cap="none" spc="0" normalizeH="0" baseline="0" noProof="0" dirty="0">
                <a:ln>
                  <a:noFill/>
                </a:ln>
                <a:solidFill>
                  <a:srgbClr val="696969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BF090223-393B-9C29-3E6C-3005E3E8C1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4523" y="3982791"/>
              <a:ext cx="981076" cy="233014"/>
            </a:xfrm>
            <a:prstGeom prst="rect">
              <a:avLst/>
            </a:prstGeom>
            <a:solidFill>
              <a:srgbClr val="ECECEC"/>
            </a:solidFill>
            <a:ln w="19050">
              <a:noFill/>
              <a:miter lim="800000"/>
              <a:headEnd/>
              <a:tailEnd/>
            </a:ln>
          </p:spPr>
          <p:txBody>
            <a:bodyPr wrap="square" lIns="46800" tIns="46800" rIns="46800" bIns="4680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696969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Comportamentali</a:t>
              </a:r>
              <a:endParaRPr kumimoji="0" lang="en-GB" sz="900" b="1" i="1" u="none" strike="noStrike" kern="0" cap="none" spc="0" normalizeH="0" baseline="0" noProof="0" dirty="0">
                <a:ln>
                  <a:noFill/>
                </a:ln>
                <a:solidFill>
                  <a:srgbClr val="696969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" name="Text Box 14">
              <a:extLst>
                <a:ext uri="{FF2B5EF4-FFF2-40B4-BE49-F238E27FC236}">
                  <a16:creationId xmlns:a16="http://schemas.microsoft.com/office/drawing/2014/main" id="{AD1842F8-9895-4A66-154C-D0C35A41CB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4524" y="4645497"/>
              <a:ext cx="981076" cy="233014"/>
            </a:xfrm>
            <a:prstGeom prst="rect">
              <a:avLst/>
            </a:prstGeom>
            <a:solidFill>
              <a:srgbClr val="ECECEC"/>
            </a:solidFill>
            <a:ln w="19050">
              <a:noFill/>
              <a:miter lim="800000"/>
              <a:headEnd/>
              <a:tailEnd/>
            </a:ln>
          </p:spPr>
          <p:txBody>
            <a:bodyPr wrap="square" lIns="46800" tIns="46800" rIns="46800" bIns="4680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696969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Attitudinali</a:t>
              </a:r>
              <a:endParaRPr kumimoji="0" lang="en-GB" sz="900" b="1" i="1" u="none" strike="noStrike" kern="0" cap="none" spc="0" normalizeH="0" baseline="0" noProof="0" dirty="0">
                <a:ln>
                  <a:noFill/>
                </a:ln>
                <a:solidFill>
                  <a:srgbClr val="696969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AA8F1D99-5AE7-8676-FFB9-EFA56626F3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5816" y="5330052"/>
              <a:ext cx="949783" cy="233014"/>
            </a:xfrm>
            <a:prstGeom prst="rect">
              <a:avLst/>
            </a:prstGeom>
            <a:solidFill>
              <a:srgbClr val="ECECEC"/>
            </a:solidFill>
            <a:ln w="19050">
              <a:noFill/>
              <a:miter lim="800000"/>
              <a:headEnd/>
              <a:tailEnd/>
            </a:ln>
          </p:spPr>
          <p:txBody>
            <a:bodyPr wrap="square" lIns="46800" tIns="46800" rIns="46800" bIns="4680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696969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Transazionali</a:t>
              </a:r>
              <a:endParaRPr kumimoji="0" lang="en-GB" sz="900" b="1" i="1" u="none" strike="noStrike" kern="0" cap="none" spc="0" normalizeH="0" baseline="0" noProof="0" dirty="0">
                <a:ln>
                  <a:noFill/>
                </a:ln>
                <a:solidFill>
                  <a:srgbClr val="696969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pic>
        <p:nvPicPr>
          <p:cNvPr id="17" name="Picture 8" descr="Customer Data Platform (CDP) - Giải pháp quản lý dữ liệu khách hàng tương  lai | AGILEAN Solutions">
            <a:extLst>
              <a:ext uri="{FF2B5EF4-FFF2-40B4-BE49-F238E27FC236}">
                <a16:creationId xmlns:a16="http://schemas.microsoft.com/office/drawing/2014/main" id="{F35167DA-07B3-7F85-6BF8-670D272A91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9" t="27892" r="32439" b="17804"/>
          <a:stretch/>
        </p:blipFill>
        <p:spPr bwMode="auto">
          <a:xfrm>
            <a:off x="480574" y="1193608"/>
            <a:ext cx="2041577" cy="199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77D95A0-C31D-479B-2E81-DE8ECAF885F5}"/>
              </a:ext>
            </a:extLst>
          </p:cNvPr>
          <p:cNvSpPr txBox="1"/>
          <p:nvPr/>
        </p:nvSpPr>
        <p:spPr>
          <a:xfrm>
            <a:off x="648400" y="3006805"/>
            <a:ext cx="1705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914400">
              <a:defRPr sz="1600" b="1">
                <a:solidFill>
                  <a:srgbClr val="3C3C3B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i="0" u="none" strike="noStrike" kern="0" cap="none" spc="0" normalizeH="0" baseline="0" noProof="0" dirty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Profilazione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E90CF9D6-799A-DD13-B22F-10CD46EA2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828" y="1553936"/>
            <a:ext cx="2450172" cy="43306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46800" tIns="46800" rIns="468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100" dirty="0">
                <a:solidFill>
                  <a:srgbClr val="696969">
                    <a:lumMod val="75000"/>
                  </a:srgb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Informazioni di identificazione, contatto, socio- demografiche, consensi privacy</a:t>
            </a:r>
            <a:endParaRPr lang="en-GB" sz="1100" i="1" dirty="0">
              <a:solidFill>
                <a:srgbClr val="696969">
                  <a:lumMod val="75000"/>
                </a:srgb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E87FF8F2-A4FB-8102-AA2B-5CE6A3843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7066" y="2344547"/>
            <a:ext cx="2656747" cy="43306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46800" tIns="46800" rIns="468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100" dirty="0">
                <a:solidFill>
                  <a:srgbClr val="696969">
                    <a:lumMod val="75000"/>
                  </a:srgb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Uso e frequenza dei vari canali (fisici e digitali), richieste di informazioni e assistenza</a:t>
            </a:r>
            <a:endParaRPr lang="en-GB" sz="1100" i="1" dirty="0">
              <a:solidFill>
                <a:srgbClr val="696969">
                  <a:lumMod val="75000"/>
                </a:srgb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C3D25DE9-3AE0-CA3C-7A9E-22F58E71E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626" y="2989872"/>
            <a:ext cx="2460724" cy="43306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46800" tIns="46800" rIns="468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100" dirty="0">
                <a:solidFill>
                  <a:srgbClr val="696969">
                    <a:lumMod val="75000"/>
                  </a:srgb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Scolarità, Professione, lingua, attitudine verso prodotti, relazioni con concorrenti</a:t>
            </a:r>
            <a:endParaRPr lang="en-GB" sz="1100" i="1" dirty="0">
              <a:solidFill>
                <a:srgbClr val="696969">
                  <a:lumMod val="75000"/>
                </a:srgb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8DFB55EC-162D-B95D-9671-529FBC559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7351" y="3703758"/>
            <a:ext cx="2656746" cy="43306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46800" tIns="46800" rIns="468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100" dirty="0">
                <a:solidFill>
                  <a:srgbClr val="696969">
                    <a:lumMod val="75000"/>
                  </a:srgb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Informazioni su acquisti e transazioni effettuate, uso e abbandono</a:t>
            </a:r>
            <a:endParaRPr lang="it-IT" sz="1100" i="1" dirty="0">
              <a:solidFill>
                <a:srgbClr val="696969">
                  <a:lumMod val="75000"/>
                </a:srgb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object 24">
            <a:extLst>
              <a:ext uri="{FF2B5EF4-FFF2-40B4-BE49-F238E27FC236}">
                <a16:creationId xmlns:a16="http://schemas.microsoft.com/office/drawing/2014/main" id="{4CB352EC-4EE2-EF8F-EF6D-3762428C6EF2}"/>
              </a:ext>
            </a:extLst>
          </p:cNvPr>
          <p:cNvSpPr/>
          <p:nvPr/>
        </p:nvSpPr>
        <p:spPr>
          <a:xfrm>
            <a:off x="1291232" y="4965373"/>
            <a:ext cx="2036923" cy="13580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6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7CBB3DDB-62D1-FCEB-58E9-DAAF40EA74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63554" y="57801"/>
            <a:ext cx="1080000" cy="102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2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nettore diritto 15">
            <a:extLst>
              <a:ext uri="{FF2B5EF4-FFF2-40B4-BE49-F238E27FC236}">
                <a16:creationId xmlns:a16="http://schemas.microsoft.com/office/drawing/2014/main" id="{4764E64A-C391-5192-BCB5-C333DCCC284B}"/>
              </a:ext>
            </a:extLst>
          </p:cNvPr>
          <p:cNvCxnSpPr>
            <a:cxnSpLocks/>
          </p:cNvCxnSpPr>
          <p:nvPr/>
        </p:nvCxnSpPr>
        <p:spPr>
          <a:xfrm>
            <a:off x="10515600" y="4212383"/>
            <a:ext cx="0" cy="1266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15">
            <a:extLst>
              <a:ext uri="{FF2B5EF4-FFF2-40B4-BE49-F238E27FC236}">
                <a16:creationId xmlns:a16="http://schemas.microsoft.com/office/drawing/2014/main" id="{4DA831BC-CB65-55B6-1896-B14A1B8DF152}"/>
              </a:ext>
            </a:extLst>
          </p:cNvPr>
          <p:cNvCxnSpPr>
            <a:cxnSpLocks/>
          </p:cNvCxnSpPr>
          <p:nvPr/>
        </p:nvCxnSpPr>
        <p:spPr>
          <a:xfrm>
            <a:off x="7315200" y="4212383"/>
            <a:ext cx="0" cy="1266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66D5E0FB-F4E7-07EA-B991-951FB936F240}"/>
              </a:ext>
            </a:extLst>
          </p:cNvPr>
          <p:cNvCxnSpPr>
            <a:cxnSpLocks/>
          </p:cNvCxnSpPr>
          <p:nvPr/>
        </p:nvCxnSpPr>
        <p:spPr>
          <a:xfrm>
            <a:off x="4204647" y="4212383"/>
            <a:ext cx="0" cy="1266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2F4F7F51-5CAB-E49B-A2AF-B3C806EF6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214629"/>
            <a:ext cx="7935252" cy="615553"/>
          </a:xfrm>
        </p:spPr>
        <p:txBody>
          <a:bodyPr/>
          <a:lstStyle/>
          <a:p>
            <a:r>
              <a:rPr lang="it-IT" sz="2000" dirty="0">
                <a:solidFill>
                  <a:schemeClr val="tx2"/>
                </a:solidFill>
              </a:rPr>
              <a:t>Coltivare il cliente: trasformare obiettivi in piani attuabili per singolo cliente</a:t>
            </a:r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id="{F73F6BE9-C4A6-ED78-5675-9DC23B78A3DB}"/>
              </a:ext>
            </a:extLst>
          </p:cNvPr>
          <p:cNvGrpSpPr>
            <a:grpSpLocks/>
          </p:cNvGrpSpPr>
          <p:nvPr/>
        </p:nvGrpSpPr>
        <p:grpSpPr bwMode="auto">
          <a:xfrm>
            <a:off x="2958445" y="1320870"/>
            <a:ext cx="2520000" cy="2879724"/>
            <a:chOff x="81" y="1452"/>
            <a:chExt cx="1776" cy="1814"/>
          </a:xfrm>
        </p:grpSpPr>
        <p:sp>
          <p:nvSpPr>
            <p:cNvPr id="4" name="Rectangle 13">
              <a:extLst>
                <a:ext uri="{FF2B5EF4-FFF2-40B4-BE49-F238E27FC236}">
                  <a16:creationId xmlns:a16="http://schemas.microsoft.com/office/drawing/2014/main" id="{B7C231D5-2659-CB63-9768-F8166C3AB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" y="1452"/>
              <a:ext cx="1776" cy="1814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  <p:sp>
          <p:nvSpPr>
            <p:cNvPr id="6" name="Rectangle 15">
              <a:extLst>
                <a:ext uri="{FF2B5EF4-FFF2-40B4-BE49-F238E27FC236}">
                  <a16:creationId xmlns:a16="http://schemas.microsoft.com/office/drawing/2014/main" id="{8E1EB790-48AF-2B58-442B-7CECB2B87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" y="1509"/>
              <a:ext cx="91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9pPr>
            </a:lstStyle>
            <a:p>
              <a:pPr eaLnBrk="1" hangingPunct="1">
                <a:buSzPct val="120000"/>
              </a:pPr>
              <a:r>
                <a:rPr lang="en-US" altLang="ko-KR" sz="1400" b="1">
                  <a:solidFill>
                    <a:schemeClr val="bg1"/>
                  </a:solidFill>
                  <a:ea typeface="Gulim" panose="020B0600000101010101" pitchFamily="34" charset="-127"/>
                </a:rPr>
                <a:t>Title </a:t>
              </a:r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2895DBE-4EFB-F826-B06F-C0388F164D49}"/>
              </a:ext>
            </a:extLst>
          </p:cNvPr>
          <p:cNvSpPr txBox="1"/>
          <p:nvPr/>
        </p:nvSpPr>
        <p:spPr>
          <a:xfrm>
            <a:off x="2993431" y="1345600"/>
            <a:ext cx="2448000" cy="113877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24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it-IT" sz="2400" b="1" dirty="0">
                <a:solidFill>
                  <a:schemeClr val="bg1">
                    <a:lumMod val="95000"/>
                  </a:schemeClr>
                </a:solidFill>
              </a:rPr>
              <a:t>Rotta di Mercato</a:t>
            </a:r>
          </a:p>
          <a:p>
            <a:pPr algn="ctr"/>
            <a:endParaRPr lang="it-IT" sz="2000" b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D2AB202-5F2E-193D-3DB3-91D97127A577}"/>
              </a:ext>
            </a:extLst>
          </p:cNvPr>
          <p:cNvSpPr txBox="1"/>
          <p:nvPr/>
        </p:nvSpPr>
        <p:spPr>
          <a:xfrm>
            <a:off x="2987205" y="2550130"/>
            <a:ext cx="2448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Segmentazione clientela per personalizzare l’offerta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991A09B-DE44-3553-E627-9DBE939E66F1}"/>
              </a:ext>
            </a:extLst>
          </p:cNvPr>
          <p:cNvSpPr txBox="1"/>
          <p:nvPr/>
        </p:nvSpPr>
        <p:spPr>
          <a:xfrm>
            <a:off x="2994445" y="3114024"/>
            <a:ext cx="2448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Piano di sviluppo personalizzato per cliente</a:t>
            </a:r>
            <a:endParaRPr lang="it-IT" sz="1200" b="1" dirty="0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05606074-7614-6D27-13D6-02C39B56E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046" y="1320870"/>
            <a:ext cx="2520000" cy="287972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BA20D932-BF89-C57D-8222-4F5D5EC1B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9648" y="1321200"/>
            <a:ext cx="2520000" cy="28800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714202E-87A4-FAC9-3BD9-F1E1FC5A364F}"/>
              </a:ext>
            </a:extLst>
          </p:cNvPr>
          <p:cNvSpPr txBox="1"/>
          <p:nvPr/>
        </p:nvSpPr>
        <p:spPr>
          <a:xfrm>
            <a:off x="6117896" y="1337555"/>
            <a:ext cx="2448000" cy="984885"/>
          </a:xfrm>
          <a:prstGeom prst="rect">
            <a:avLst/>
          </a:prstGeom>
          <a:solidFill>
            <a:srgbClr val="0070C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>
                    <a:lumMod val="95000"/>
                  </a:schemeClr>
                </a:solidFill>
              </a:rPr>
              <a:t>Ingaggio Commerciale</a:t>
            </a:r>
          </a:p>
          <a:p>
            <a:pPr algn="ctr"/>
            <a:endParaRPr lang="it-IT" sz="1000" b="1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0748669-2EA1-FBCF-D546-91C4AF87FF09}"/>
              </a:ext>
            </a:extLst>
          </p:cNvPr>
          <p:cNvSpPr txBox="1"/>
          <p:nvPr/>
        </p:nvSpPr>
        <p:spPr>
          <a:xfrm>
            <a:off x="9268991" y="1371510"/>
            <a:ext cx="2448000" cy="830997"/>
          </a:xfrm>
          <a:prstGeom prst="rect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>
                    <a:lumMod val="95000"/>
                  </a:schemeClr>
                </a:solidFill>
              </a:rPr>
              <a:t>Efficacia rete vendita</a:t>
            </a:r>
            <a:endParaRPr lang="it-IT" sz="2400" b="1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350BC70-7CE8-DFF8-8BEC-667F9F887CA0}"/>
              </a:ext>
            </a:extLst>
          </p:cNvPr>
          <p:cNvSpPr txBox="1"/>
          <p:nvPr/>
        </p:nvSpPr>
        <p:spPr>
          <a:xfrm>
            <a:off x="6105908" y="2329449"/>
            <a:ext cx="2448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Dimostrare la proposta di valore commerciale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2DEC229-E0B6-4012-5DAF-53297F8B70E0}"/>
              </a:ext>
            </a:extLst>
          </p:cNvPr>
          <p:cNvSpPr txBox="1"/>
          <p:nvPr/>
        </p:nvSpPr>
        <p:spPr>
          <a:xfrm>
            <a:off x="9268991" y="2225050"/>
            <a:ext cx="2448000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500" b="1" dirty="0"/>
          </a:p>
          <a:p>
            <a:pPr algn="ctr"/>
            <a:r>
              <a:rPr lang="it-IT" sz="1400" b="1" dirty="0"/>
              <a:t>Team di vendita adatto a fornire il supporto all’acquisto</a:t>
            </a:r>
          </a:p>
          <a:p>
            <a:pPr algn="ctr"/>
            <a:endParaRPr lang="it-IT" sz="500" b="1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AF146E2-A6FA-E50E-4F7E-0FC167B2D81F}"/>
              </a:ext>
            </a:extLst>
          </p:cNvPr>
          <p:cNvSpPr txBox="1"/>
          <p:nvPr/>
        </p:nvSpPr>
        <p:spPr>
          <a:xfrm>
            <a:off x="6117896" y="2863299"/>
            <a:ext cx="2448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Prezzi (dalla strategia alla esecuzione)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F22C508-FF21-4EF4-FF6E-29A60CA01978}"/>
              </a:ext>
            </a:extLst>
          </p:cNvPr>
          <p:cNvSpPr txBox="1"/>
          <p:nvPr/>
        </p:nvSpPr>
        <p:spPr>
          <a:xfrm>
            <a:off x="9268991" y="3182225"/>
            <a:ext cx="24480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500" b="1" dirty="0"/>
          </a:p>
          <a:p>
            <a:pPr algn="ctr"/>
            <a:r>
              <a:rPr lang="it-IT" sz="1400" b="1" dirty="0"/>
              <a:t>Vendita di valore</a:t>
            </a:r>
          </a:p>
          <a:p>
            <a:pPr algn="ctr"/>
            <a:endParaRPr lang="it-IT" sz="500" b="1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83EA29A-9F0B-220E-79FB-CC2D5489F2E2}"/>
              </a:ext>
            </a:extLst>
          </p:cNvPr>
          <p:cNvSpPr txBox="1"/>
          <p:nvPr/>
        </p:nvSpPr>
        <p:spPr>
          <a:xfrm>
            <a:off x="9268991" y="3704317"/>
            <a:ext cx="24480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500" b="1" dirty="0"/>
          </a:p>
          <a:p>
            <a:pPr algn="ctr"/>
            <a:r>
              <a:rPr lang="it-IT" sz="1400" b="1" dirty="0"/>
              <a:t>Sistema Incentivante</a:t>
            </a:r>
          </a:p>
          <a:p>
            <a:pPr algn="ctr"/>
            <a:endParaRPr lang="it-IT" sz="500" b="1" dirty="0"/>
          </a:p>
        </p:txBody>
      </p:sp>
      <p:sp>
        <p:nvSpPr>
          <p:cNvPr id="26" name="Rectangle 40">
            <a:extLst>
              <a:ext uri="{FF2B5EF4-FFF2-40B4-BE49-F238E27FC236}">
                <a16:creationId xmlns:a16="http://schemas.microsoft.com/office/drawing/2014/main" id="{BFF5CA52-C0F5-D1EF-4C09-756FEBB26A5C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blackWhite">
          <a:xfrm>
            <a:off x="2958445" y="4542594"/>
            <a:ext cx="8784000" cy="594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" tIns="0" rIns="3810" bIns="0" anchor="ctr"/>
          <a:lstStyle>
            <a:lvl1pPr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1pPr>
            <a:lvl2pPr marL="742950" indent="-285750"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9pPr>
          </a:lstStyle>
          <a:p>
            <a:pPr algn="ctr" eaLnBrk="1" hangingPunct="1">
              <a:buSzPct val="120000"/>
            </a:pPr>
            <a:r>
              <a:rPr lang="en-US" altLang="ko-KR" sz="2000" b="1" dirty="0">
                <a:solidFill>
                  <a:schemeClr val="bg1">
                    <a:lumMod val="95000"/>
                  </a:schemeClr>
                </a:solidFill>
                <a:ea typeface="Gulim" panose="020B0600000101010101" pitchFamily="34" charset="-127"/>
              </a:rPr>
              <a:t>Analytics come </a:t>
            </a:r>
            <a:r>
              <a:rPr lang="en-US" altLang="ko-KR" sz="2000" b="1" dirty="0" err="1">
                <a:solidFill>
                  <a:schemeClr val="bg1">
                    <a:lumMod val="95000"/>
                  </a:schemeClr>
                </a:solidFill>
                <a:ea typeface="Gulim" panose="020B0600000101010101" pitchFamily="34" charset="-127"/>
              </a:rPr>
              <a:t>fattore</a:t>
            </a:r>
            <a:r>
              <a:rPr lang="en-US" altLang="ko-KR" sz="2000" b="1" dirty="0">
                <a:solidFill>
                  <a:schemeClr val="bg1">
                    <a:lumMod val="95000"/>
                  </a:schemeClr>
                </a:solidFill>
                <a:ea typeface="Gulim" panose="020B0600000101010101" pitchFamily="34" charset="-127"/>
              </a:rPr>
              <a:t> </a:t>
            </a:r>
            <a:r>
              <a:rPr lang="en-US" altLang="ko-KR" sz="2000" b="1" dirty="0" err="1">
                <a:solidFill>
                  <a:schemeClr val="bg1">
                    <a:lumMod val="95000"/>
                  </a:schemeClr>
                </a:solidFill>
                <a:ea typeface="Gulim" panose="020B0600000101010101" pitchFamily="34" charset="-127"/>
              </a:rPr>
              <a:t>abilitante</a:t>
            </a:r>
            <a:r>
              <a:rPr lang="en-US" altLang="ko-KR" sz="2000" b="1" dirty="0">
                <a:solidFill>
                  <a:schemeClr val="bg1">
                    <a:lumMod val="95000"/>
                  </a:schemeClr>
                </a:solidFill>
                <a:ea typeface="Gulim" panose="020B0600000101010101" pitchFamily="34" charset="-127"/>
              </a:rPr>
              <a:t> </a:t>
            </a:r>
            <a:r>
              <a:rPr lang="en-US" altLang="ko-KR" sz="2000" b="1" dirty="0" err="1">
                <a:solidFill>
                  <a:schemeClr val="bg1">
                    <a:lumMod val="95000"/>
                  </a:schemeClr>
                </a:solidFill>
                <a:ea typeface="Gulim" panose="020B0600000101010101" pitchFamily="34" charset="-127"/>
              </a:rPr>
              <a:t>fondamentale</a:t>
            </a:r>
            <a:endParaRPr lang="en-US" altLang="ko-KR" sz="2000" b="1" dirty="0">
              <a:solidFill>
                <a:schemeClr val="bg1">
                  <a:lumMod val="95000"/>
                </a:schemeClr>
              </a:solidFill>
              <a:ea typeface="Gulim" panose="020B0600000101010101" pitchFamily="34" charset="-127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6658A27-D374-6033-A270-FE534B5AC2AD}"/>
              </a:ext>
            </a:extLst>
          </p:cNvPr>
          <p:cNvSpPr txBox="1"/>
          <p:nvPr/>
        </p:nvSpPr>
        <p:spPr>
          <a:xfrm>
            <a:off x="3137431" y="5479622"/>
            <a:ext cx="2160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500" b="1" dirty="0"/>
          </a:p>
          <a:p>
            <a:pPr algn="ctr"/>
            <a:r>
              <a:rPr lang="it-IT" b="1" dirty="0"/>
              <a:t>Visualizzazione dati</a:t>
            </a:r>
          </a:p>
          <a:p>
            <a:pPr algn="ctr"/>
            <a:endParaRPr lang="it-IT" sz="500" b="1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656AEB2-D0FE-993E-C734-5F5079621153}"/>
              </a:ext>
            </a:extLst>
          </p:cNvPr>
          <p:cNvSpPr txBox="1"/>
          <p:nvPr/>
        </p:nvSpPr>
        <p:spPr>
          <a:xfrm>
            <a:off x="6235199" y="5479200"/>
            <a:ext cx="2160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500" b="1" dirty="0"/>
          </a:p>
          <a:p>
            <a:pPr algn="ctr"/>
            <a:r>
              <a:rPr lang="it-IT" b="1" dirty="0"/>
              <a:t>Manipolazione dati</a:t>
            </a:r>
          </a:p>
          <a:p>
            <a:pPr algn="ctr"/>
            <a:endParaRPr lang="it-IT" sz="500" b="1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5B9D7219-A964-E374-E1C1-265241274C53}"/>
              </a:ext>
            </a:extLst>
          </p:cNvPr>
          <p:cNvSpPr txBox="1"/>
          <p:nvPr/>
        </p:nvSpPr>
        <p:spPr>
          <a:xfrm>
            <a:off x="9409648" y="5479200"/>
            <a:ext cx="2160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500" b="1" dirty="0"/>
          </a:p>
          <a:p>
            <a:pPr algn="ctr"/>
            <a:r>
              <a:rPr lang="it-IT" b="1" dirty="0"/>
              <a:t>Analisi avanzate</a:t>
            </a:r>
          </a:p>
          <a:p>
            <a:pPr algn="ctr"/>
            <a:endParaRPr lang="it-IT" sz="500" b="1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833A80FB-3D05-1BE6-FE0A-F0666CFC4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94722" cy="6858000"/>
          </a:xfrm>
          <a:prstGeom prst="rect">
            <a:avLst/>
          </a:prstGeom>
        </p:spPr>
      </p:pic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DB7C906C-E46A-5560-6508-F4EE3E28AA99}"/>
              </a:ext>
            </a:extLst>
          </p:cNvPr>
          <p:cNvSpPr txBox="1"/>
          <p:nvPr/>
        </p:nvSpPr>
        <p:spPr>
          <a:xfrm>
            <a:off x="6125215" y="3420285"/>
            <a:ext cx="244800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/>
              <a:t>Omnicanalità</a:t>
            </a:r>
            <a:r>
              <a:rPr lang="it-IT" sz="1400" b="1" dirty="0"/>
              <a:t> per ingaggiare il cliente nei canali di vendita che frequenta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78E5C8E-3C35-BC16-B6DD-F51AF1FAA7CA}"/>
              </a:ext>
            </a:extLst>
          </p:cNvPr>
          <p:cNvSpPr txBox="1"/>
          <p:nvPr/>
        </p:nvSpPr>
        <p:spPr>
          <a:xfrm>
            <a:off x="2971157" y="3673539"/>
            <a:ext cx="2448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Scelta dei canali di contatto con clienti e </a:t>
            </a:r>
            <a:r>
              <a:rPr lang="it-IT" sz="1400" b="1" dirty="0" err="1"/>
              <a:t>prospect</a:t>
            </a:r>
            <a:endParaRPr lang="it-IT" sz="1200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164E8B0-0D9B-C81B-A387-4263233D6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3554" y="57801"/>
            <a:ext cx="1080000" cy="102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9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7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F370EC2-5846-5E11-D8ED-5C78D2C6F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1085" cy="6858000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C9656F05-8EFA-996E-D30A-AD55446D4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051" y="169428"/>
            <a:ext cx="9448799" cy="369332"/>
          </a:xfrm>
        </p:spPr>
        <p:txBody>
          <a:bodyPr/>
          <a:lstStyle/>
          <a:p>
            <a:r>
              <a:rPr lang="it-IT" dirty="0">
                <a:solidFill>
                  <a:schemeClr val="tx2"/>
                </a:solidFill>
              </a:rPr>
              <a:t>Comprendere il cliente con un approccio End to End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AD51175A-A13F-7EB6-A533-AA5AA02BBD1E}"/>
              </a:ext>
            </a:extLst>
          </p:cNvPr>
          <p:cNvSpPr/>
          <p:nvPr/>
        </p:nvSpPr>
        <p:spPr>
          <a:xfrm>
            <a:off x="3025954" y="3124200"/>
            <a:ext cx="8578489" cy="943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F5A1856E-6F18-6DD6-0681-D36751CBADF8}"/>
              </a:ext>
            </a:extLst>
          </p:cNvPr>
          <p:cNvSpPr/>
          <p:nvPr/>
        </p:nvSpPr>
        <p:spPr>
          <a:xfrm>
            <a:off x="3068806" y="3162722"/>
            <a:ext cx="8492783" cy="866922"/>
          </a:xfrm>
          <a:custGeom>
            <a:avLst/>
            <a:gdLst/>
            <a:ahLst/>
            <a:cxnLst/>
            <a:rect l="l" t="t" r="r" b="b"/>
            <a:pathLst>
              <a:path w="9200515" h="939164">
                <a:moveTo>
                  <a:pt x="9043924" y="0"/>
                </a:moveTo>
                <a:lnTo>
                  <a:pt x="156464" y="0"/>
                </a:lnTo>
                <a:lnTo>
                  <a:pt x="107009" y="7981"/>
                </a:lnTo>
                <a:lnTo>
                  <a:pt x="64059" y="30203"/>
                </a:lnTo>
                <a:lnTo>
                  <a:pt x="30189" y="64081"/>
                </a:lnTo>
                <a:lnTo>
                  <a:pt x="7976" y="107029"/>
                </a:lnTo>
                <a:lnTo>
                  <a:pt x="0" y="156463"/>
                </a:lnTo>
                <a:lnTo>
                  <a:pt x="0" y="782320"/>
                </a:lnTo>
                <a:lnTo>
                  <a:pt x="7976" y="831754"/>
                </a:lnTo>
                <a:lnTo>
                  <a:pt x="30189" y="874702"/>
                </a:lnTo>
                <a:lnTo>
                  <a:pt x="64059" y="908580"/>
                </a:lnTo>
                <a:lnTo>
                  <a:pt x="107009" y="930802"/>
                </a:lnTo>
                <a:lnTo>
                  <a:pt x="156464" y="938784"/>
                </a:lnTo>
                <a:lnTo>
                  <a:pt x="9043924" y="938784"/>
                </a:lnTo>
                <a:lnTo>
                  <a:pt x="9093358" y="930802"/>
                </a:lnTo>
                <a:lnTo>
                  <a:pt x="9136306" y="908580"/>
                </a:lnTo>
                <a:lnTo>
                  <a:pt x="9170184" y="874702"/>
                </a:lnTo>
                <a:lnTo>
                  <a:pt x="9192406" y="831754"/>
                </a:lnTo>
                <a:lnTo>
                  <a:pt x="9200388" y="782320"/>
                </a:lnTo>
                <a:lnTo>
                  <a:pt x="9200388" y="156463"/>
                </a:lnTo>
                <a:lnTo>
                  <a:pt x="9192406" y="107029"/>
                </a:lnTo>
                <a:lnTo>
                  <a:pt x="9170184" y="64081"/>
                </a:lnTo>
                <a:lnTo>
                  <a:pt x="9136306" y="30203"/>
                </a:lnTo>
                <a:lnTo>
                  <a:pt x="9093358" y="7981"/>
                </a:lnTo>
                <a:lnTo>
                  <a:pt x="904392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8764170E-EA8C-73EE-6EC2-2A9AAE000E55}"/>
              </a:ext>
            </a:extLst>
          </p:cNvPr>
          <p:cNvSpPr/>
          <p:nvPr/>
        </p:nvSpPr>
        <p:spPr>
          <a:xfrm>
            <a:off x="3200400" y="3263247"/>
            <a:ext cx="1338189" cy="665871"/>
          </a:xfrm>
          <a:custGeom>
            <a:avLst/>
            <a:gdLst/>
            <a:ahLst/>
            <a:cxnLst/>
            <a:rect l="l" t="t" r="r" b="b"/>
            <a:pathLst>
              <a:path w="1449705" h="721360">
                <a:moveTo>
                  <a:pt x="1329182" y="0"/>
                </a:moveTo>
                <a:lnTo>
                  <a:pt x="120142" y="0"/>
                </a:lnTo>
                <a:lnTo>
                  <a:pt x="73375" y="9449"/>
                </a:lnTo>
                <a:lnTo>
                  <a:pt x="35186" y="35210"/>
                </a:lnTo>
                <a:lnTo>
                  <a:pt x="9440" y="73402"/>
                </a:lnTo>
                <a:lnTo>
                  <a:pt x="0" y="120141"/>
                </a:lnTo>
                <a:lnTo>
                  <a:pt x="0" y="600709"/>
                </a:lnTo>
                <a:lnTo>
                  <a:pt x="9440" y="647449"/>
                </a:lnTo>
                <a:lnTo>
                  <a:pt x="35186" y="685641"/>
                </a:lnTo>
                <a:lnTo>
                  <a:pt x="73375" y="711402"/>
                </a:lnTo>
                <a:lnTo>
                  <a:pt x="120142" y="720851"/>
                </a:lnTo>
                <a:lnTo>
                  <a:pt x="1329182" y="720851"/>
                </a:lnTo>
                <a:lnTo>
                  <a:pt x="1375921" y="711402"/>
                </a:lnTo>
                <a:lnTo>
                  <a:pt x="1414113" y="685641"/>
                </a:lnTo>
                <a:lnTo>
                  <a:pt x="1439874" y="647449"/>
                </a:lnTo>
                <a:lnTo>
                  <a:pt x="1449324" y="600709"/>
                </a:lnTo>
                <a:lnTo>
                  <a:pt x="1449324" y="120141"/>
                </a:lnTo>
                <a:lnTo>
                  <a:pt x="1439874" y="73402"/>
                </a:lnTo>
                <a:lnTo>
                  <a:pt x="1414113" y="35210"/>
                </a:lnTo>
                <a:lnTo>
                  <a:pt x="1375921" y="9449"/>
                </a:lnTo>
                <a:lnTo>
                  <a:pt x="1329182" y="0"/>
                </a:lnTo>
                <a:close/>
              </a:path>
            </a:pathLst>
          </a:custGeom>
          <a:solidFill>
            <a:srgbClr val="7597D9"/>
          </a:solidFill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78AA001C-ACDF-56C5-83E9-610733C57C12}"/>
              </a:ext>
            </a:extLst>
          </p:cNvPr>
          <p:cNvSpPr txBox="1"/>
          <p:nvPr/>
        </p:nvSpPr>
        <p:spPr>
          <a:xfrm>
            <a:off x="3325097" y="3364228"/>
            <a:ext cx="1088793" cy="410102"/>
          </a:xfrm>
          <a:prstGeom prst="rect">
            <a:avLst/>
          </a:prstGeom>
        </p:spPr>
        <p:txBody>
          <a:bodyPr vert="horz" wrap="square" lIns="0" tIns="12309" rIns="0" bIns="0" rtlCol="0">
            <a:spAutoFit/>
          </a:bodyPr>
          <a:lstStyle/>
          <a:p>
            <a:pPr marL="11723" algn="ctr">
              <a:spcBef>
                <a:spcPts val="97"/>
              </a:spcBef>
            </a:pPr>
            <a:r>
              <a:rPr lang="it-IT" sz="1292" b="1" spc="-5" dirty="0">
                <a:solidFill>
                  <a:srgbClr val="FFFFFF"/>
                </a:solidFill>
                <a:latin typeface="Calibri"/>
                <a:cs typeface="Calibri"/>
              </a:rPr>
              <a:t>Acquisire </a:t>
            </a:r>
            <a:r>
              <a:rPr sz="1292" b="1" spc="-9" dirty="0">
                <a:solidFill>
                  <a:srgbClr val="FFFFFF"/>
                </a:solidFill>
                <a:latin typeface="Calibri"/>
                <a:cs typeface="Calibri"/>
              </a:rPr>
              <a:t>Info</a:t>
            </a:r>
            <a:r>
              <a:rPr lang="it-IT" sz="1292" b="1" spc="-9" dirty="0" err="1">
                <a:solidFill>
                  <a:srgbClr val="FFFFFF"/>
                </a:solidFill>
                <a:latin typeface="Calibri"/>
                <a:cs typeface="Calibri"/>
              </a:rPr>
              <a:t>rmazioni</a:t>
            </a:r>
            <a:endParaRPr sz="1292" dirty="0">
              <a:latin typeface="Calibri"/>
              <a:cs typeface="Calibri"/>
            </a:endParaRPr>
          </a:p>
        </p:txBody>
      </p:sp>
      <p:sp>
        <p:nvSpPr>
          <p:cNvPr id="9" name="object 51">
            <a:extLst>
              <a:ext uri="{FF2B5EF4-FFF2-40B4-BE49-F238E27FC236}">
                <a16:creationId xmlns:a16="http://schemas.microsoft.com/office/drawing/2014/main" id="{3F18D2A7-70FE-6560-DFD7-08BB5381CFB1}"/>
              </a:ext>
            </a:extLst>
          </p:cNvPr>
          <p:cNvSpPr/>
          <p:nvPr/>
        </p:nvSpPr>
        <p:spPr>
          <a:xfrm>
            <a:off x="3587260" y="2448322"/>
            <a:ext cx="564466" cy="564466"/>
          </a:xfrm>
          <a:custGeom>
            <a:avLst/>
            <a:gdLst/>
            <a:ahLst/>
            <a:cxnLst/>
            <a:rect l="l" t="t" r="r" b="b"/>
            <a:pathLst>
              <a:path w="611505" h="611505">
                <a:moveTo>
                  <a:pt x="0" y="305562"/>
                </a:moveTo>
                <a:lnTo>
                  <a:pt x="3998" y="255991"/>
                </a:lnTo>
                <a:lnTo>
                  <a:pt x="15575" y="208970"/>
                </a:lnTo>
                <a:lnTo>
                  <a:pt x="34101" y="165127"/>
                </a:lnTo>
                <a:lnTo>
                  <a:pt x="58948" y="125089"/>
                </a:lnTo>
                <a:lnTo>
                  <a:pt x="89487" y="89487"/>
                </a:lnTo>
                <a:lnTo>
                  <a:pt x="125089" y="58948"/>
                </a:lnTo>
                <a:lnTo>
                  <a:pt x="165127" y="34101"/>
                </a:lnTo>
                <a:lnTo>
                  <a:pt x="208970" y="15575"/>
                </a:lnTo>
                <a:lnTo>
                  <a:pt x="255991" y="3998"/>
                </a:lnTo>
                <a:lnTo>
                  <a:pt x="305562" y="0"/>
                </a:lnTo>
                <a:lnTo>
                  <a:pt x="355132" y="3998"/>
                </a:lnTo>
                <a:lnTo>
                  <a:pt x="402153" y="15575"/>
                </a:lnTo>
                <a:lnTo>
                  <a:pt x="445996" y="34101"/>
                </a:lnTo>
                <a:lnTo>
                  <a:pt x="486034" y="58948"/>
                </a:lnTo>
                <a:lnTo>
                  <a:pt x="521636" y="89487"/>
                </a:lnTo>
                <a:lnTo>
                  <a:pt x="552175" y="125089"/>
                </a:lnTo>
                <a:lnTo>
                  <a:pt x="577022" y="165127"/>
                </a:lnTo>
                <a:lnTo>
                  <a:pt x="595548" y="208970"/>
                </a:lnTo>
                <a:lnTo>
                  <a:pt x="607125" y="255991"/>
                </a:lnTo>
                <a:lnTo>
                  <a:pt x="611124" y="305562"/>
                </a:lnTo>
                <a:lnTo>
                  <a:pt x="607125" y="355132"/>
                </a:lnTo>
                <a:lnTo>
                  <a:pt x="595548" y="402153"/>
                </a:lnTo>
                <a:lnTo>
                  <a:pt x="577022" y="445996"/>
                </a:lnTo>
                <a:lnTo>
                  <a:pt x="552175" y="486034"/>
                </a:lnTo>
                <a:lnTo>
                  <a:pt x="521636" y="521636"/>
                </a:lnTo>
                <a:lnTo>
                  <a:pt x="486034" y="552175"/>
                </a:lnTo>
                <a:lnTo>
                  <a:pt x="445996" y="577022"/>
                </a:lnTo>
                <a:lnTo>
                  <a:pt x="402153" y="595548"/>
                </a:lnTo>
                <a:lnTo>
                  <a:pt x="355132" y="607125"/>
                </a:lnTo>
                <a:lnTo>
                  <a:pt x="305562" y="611124"/>
                </a:lnTo>
                <a:lnTo>
                  <a:pt x="255991" y="607125"/>
                </a:lnTo>
                <a:lnTo>
                  <a:pt x="208970" y="595548"/>
                </a:lnTo>
                <a:lnTo>
                  <a:pt x="165127" y="577022"/>
                </a:lnTo>
                <a:lnTo>
                  <a:pt x="125089" y="552175"/>
                </a:lnTo>
                <a:lnTo>
                  <a:pt x="89487" y="521636"/>
                </a:lnTo>
                <a:lnTo>
                  <a:pt x="58948" y="486034"/>
                </a:lnTo>
                <a:lnTo>
                  <a:pt x="34101" y="445996"/>
                </a:lnTo>
                <a:lnTo>
                  <a:pt x="15575" y="402153"/>
                </a:lnTo>
                <a:lnTo>
                  <a:pt x="3998" y="355132"/>
                </a:lnTo>
                <a:lnTo>
                  <a:pt x="0" y="305562"/>
                </a:lnTo>
                <a:close/>
              </a:path>
            </a:pathLst>
          </a:custGeom>
          <a:ln w="57912">
            <a:solidFill>
              <a:srgbClr val="234583"/>
            </a:solidFill>
          </a:ln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10" name="object 55">
            <a:extLst>
              <a:ext uri="{FF2B5EF4-FFF2-40B4-BE49-F238E27FC236}">
                <a16:creationId xmlns:a16="http://schemas.microsoft.com/office/drawing/2014/main" id="{36CAF15D-444F-3EC9-306A-D224DD2E07A9}"/>
              </a:ext>
            </a:extLst>
          </p:cNvPr>
          <p:cNvSpPr/>
          <p:nvPr/>
        </p:nvSpPr>
        <p:spPr>
          <a:xfrm>
            <a:off x="3757655" y="2617486"/>
            <a:ext cx="223675" cy="226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11" name="object 55">
            <a:extLst>
              <a:ext uri="{FF2B5EF4-FFF2-40B4-BE49-F238E27FC236}">
                <a16:creationId xmlns:a16="http://schemas.microsoft.com/office/drawing/2014/main" id="{AB3EFC09-0F9B-B15D-EB7C-8389E7EAF5B7}"/>
              </a:ext>
            </a:extLst>
          </p:cNvPr>
          <p:cNvSpPr/>
          <p:nvPr/>
        </p:nvSpPr>
        <p:spPr>
          <a:xfrm>
            <a:off x="3768541" y="2617485"/>
            <a:ext cx="223675" cy="226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12" name="object 52">
            <a:extLst>
              <a:ext uri="{FF2B5EF4-FFF2-40B4-BE49-F238E27FC236}">
                <a16:creationId xmlns:a16="http://schemas.microsoft.com/office/drawing/2014/main" id="{98CA3CD0-B0C8-9572-536F-686BCC27C1D5}"/>
              </a:ext>
            </a:extLst>
          </p:cNvPr>
          <p:cNvSpPr/>
          <p:nvPr/>
        </p:nvSpPr>
        <p:spPr>
          <a:xfrm>
            <a:off x="3720594" y="2762499"/>
            <a:ext cx="95894" cy="973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13" name="object 50">
            <a:extLst>
              <a:ext uri="{FF2B5EF4-FFF2-40B4-BE49-F238E27FC236}">
                <a16:creationId xmlns:a16="http://schemas.microsoft.com/office/drawing/2014/main" id="{55FA57C1-1833-6DB0-1A90-253395DEE997}"/>
              </a:ext>
            </a:extLst>
          </p:cNvPr>
          <p:cNvSpPr/>
          <p:nvPr/>
        </p:nvSpPr>
        <p:spPr>
          <a:xfrm>
            <a:off x="4376701" y="2811150"/>
            <a:ext cx="465406" cy="161778"/>
          </a:xfrm>
          <a:custGeom>
            <a:avLst/>
            <a:gdLst/>
            <a:ahLst/>
            <a:cxnLst/>
            <a:rect l="l" t="t" r="r" b="b"/>
            <a:pathLst>
              <a:path w="504189" h="175260">
                <a:moveTo>
                  <a:pt x="235267" y="123698"/>
                </a:moveTo>
                <a:lnTo>
                  <a:pt x="224903" y="126109"/>
                </a:lnTo>
                <a:lnTo>
                  <a:pt x="213026" y="124983"/>
                </a:lnTo>
                <a:lnTo>
                  <a:pt x="199316" y="123215"/>
                </a:lnTo>
                <a:lnTo>
                  <a:pt x="183451" y="123698"/>
                </a:lnTo>
                <a:lnTo>
                  <a:pt x="174734" y="120269"/>
                </a:lnTo>
                <a:lnTo>
                  <a:pt x="164480" y="119411"/>
                </a:lnTo>
                <a:lnTo>
                  <a:pt x="154822" y="119840"/>
                </a:lnTo>
                <a:lnTo>
                  <a:pt x="147891" y="120269"/>
                </a:lnTo>
                <a:lnTo>
                  <a:pt x="139239" y="119786"/>
                </a:lnTo>
                <a:lnTo>
                  <a:pt x="132111" y="121554"/>
                </a:lnTo>
                <a:lnTo>
                  <a:pt x="125603" y="122680"/>
                </a:lnTo>
                <a:lnTo>
                  <a:pt x="118808" y="120269"/>
                </a:lnTo>
                <a:lnTo>
                  <a:pt x="97405" y="114643"/>
                </a:lnTo>
                <a:lnTo>
                  <a:pt x="73882" y="108696"/>
                </a:lnTo>
                <a:lnTo>
                  <a:pt x="50978" y="103391"/>
                </a:lnTo>
                <a:lnTo>
                  <a:pt x="31432" y="99695"/>
                </a:lnTo>
                <a:lnTo>
                  <a:pt x="20526" y="94317"/>
                </a:lnTo>
                <a:lnTo>
                  <a:pt x="7524" y="87629"/>
                </a:lnTo>
                <a:lnTo>
                  <a:pt x="0" y="78370"/>
                </a:lnTo>
                <a:lnTo>
                  <a:pt x="5524" y="65277"/>
                </a:lnTo>
                <a:lnTo>
                  <a:pt x="12001" y="65277"/>
                </a:lnTo>
                <a:lnTo>
                  <a:pt x="15176" y="65277"/>
                </a:lnTo>
                <a:lnTo>
                  <a:pt x="21653" y="65277"/>
                </a:lnTo>
                <a:lnTo>
                  <a:pt x="24955" y="72136"/>
                </a:lnTo>
                <a:lnTo>
                  <a:pt x="31432" y="72136"/>
                </a:lnTo>
                <a:lnTo>
                  <a:pt x="34607" y="72136"/>
                </a:lnTo>
                <a:lnTo>
                  <a:pt x="42005" y="76582"/>
                </a:lnTo>
                <a:lnTo>
                  <a:pt x="52451" y="79422"/>
                </a:lnTo>
                <a:lnTo>
                  <a:pt x="62896" y="80333"/>
                </a:lnTo>
                <a:lnTo>
                  <a:pt x="70294" y="78994"/>
                </a:lnTo>
                <a:lnTo>
                  <a:pt x="84197" y="80565"/>
                </a:lnTo>
                <a:lnTo>
                  <a:pt x="96932" y="83756"/>
                </a:lnTo>
                <a:lnTo>
                  <a:pt x="108477" y="86280"/>
                </a:lnTo>
                <a:lnTo>
                  <a:pt x="118808" y="85851"/>
                </a:lnTo>
                <a:lnTo>
                  <a:pt x="118808" y="89408"/>
                </a:lnTo>
                <a:lnTo>
                  <a:pt x="121983" y="89408"/>
                </a:lnTo>
                <a:lnTo>
                  <a:pt x="125285" y="89408"/>
                </a:lnTo>
                <a:lnTo>
                  <a:pt x="141694" y="91872"/>
                </a:lnTo>
                <a:lnTo>
                  <a:pt x="157210" y="93694"/>
                </a:lnTo>
                <a:lnTo>
                  <a:pt x="172130" y="94230"/>
                </a:lnTo>
                <a:lnTo>
                  <a:pt x="186753" y="92837"/>
                </a:lnTo>
                <a:lnTo>
                  <a:pt x="189928" y="92837"/>
                </a:lnTo>
                <a:lnTo>
                  <a:pt x="202680" y="94765"/>
                </a:lnTo>
                <a:lnTo>
                  <a:pt x="219075" y="95408"/>
                </a:lnTo>
                <a:lnTo>
                  <a:pt x="235469" y="94765"/>
                </a:lnTo>
                <a:lnTo>
                  <a:pt x="248221" y="92837"/>
                </a:lnTo>
                <a:lnTo>
                  <a:pt x="265830" y="91638"/>
                </a:lnTo>
                <a:lnTo>
                  <a:pt x="287083" y="88487"/>
                </a:lnTo>
                <a:lnTo>
                  <a:pt x="308336" y="84050"/>
                </a:lnTo>
                <a:lnTo>
                  <a:pt x="325945" y="78994"/>
                </a:lnTo>
                <a:lnTo>
                  <a:pt x="329120" y="78994"/>
                </a:lnTo>
                <a:lnTo>
                  <a:pt x="346045" y="77279"/>
                </a:lnTo>
                <a:lnTo>
                  <a:pt x="362696" y="72993"/>
                </a:lnTo>
                <a:lnTo>
                  <a:pt x="378751" y="67421"/>
                </a:lnTo>
                <a:lnTo>
                  <a:pt x="393890" y="61849"/>
                </a:lnTo>
                <a:lnTo>
                  <a:pt x="382049" y="51776"/>
                </a:lnTo>
                <a:lnTo>
                  <a:pt x="367172" y="45561"/>
                </a:lnTo>
                <a:lnTo>
                  <a:pt x="351081" y="40632"/>
                </a:lnTo>
                <a:lnTo>
                  <a:pt x="335597" y="34417"/>
                </a:lnTo>
                <a:lnTo>
                  <a:pt x="335597" y="27432"/>
                </a:lnTo>
                <a:lnTo>
                  <a:pt x="332422" y="27432"/>
                </a:lnTo>
                <a:lnTo>
                  <a:pt x="332422" y="24002"/>
                </a:lnTo>
                <a:lnTo>
                  <a:pt x="336796" y="18805"/>
                </a:lnTo>
                <a:lnTo>
                  <a:pt x="338455" y="10715"/>
                </a:lnTo>
                <a:lnTo>
                  <a:pt x="341923" y="3268"/>
                </a:lnTo>
                <a:lnTo>
                  <a:pt x="351726" y="0"/>
                </a:lnTo>
                <a:lnTo>
                  <a:pt x="361064" y="5036"/>
                </a:lnTo>
                <a:lnTo>
                  <a:pt x="372808" y="9429"/>
                </a:lnTo>
                <a:lnTo>
                  <a:pt x="384552" y="12537"/>
                </a:lnTo>
                <a:lnTo>
                  <a:pt x="393890" y="13716"/>
                </a:lnTo>
                <a:lnTo>
                  <a:pt x="403054" y="16234"/>
                </a:lnTo>
                <a:lnTo>
                  <a:pt x="414051" y="18430"/>
                </a:lnTo>
                <a:lnTo>
                  <a:pt x="423858" y="19984"/>
                </a:lnTo>
                <a:lnTo>
                  <a:pt x="429450" y="20574"/>
                </a:lnTo>
                <a:lnTo>
                  <a:pt x="432625" y="20574"/>
                </a:lnTo>
                <a:lnTo>
                  <a:pt x="432625" y="24002"/>
                </a:lnTo>
                <a:lnTo>
                  <a:pt x="449931" y="20949"/>
                </a:lnTo>
                <a:lnTo>
                  <a:pt x="464200" y="20145"/>
                </a:lnTo>
                <a:lnTo>
                  <a:pt x="477256" y="18698"/>
                </a:lnTo>
                <a:lnTo>
                  <a:pt x="490918" y="13716"/>
                </a:lnTo>
                <a:lnTo>
                  <a:pt x="494220" y="13716"/>
                </a:lnTo>
                <a:lnTo>
                  <a:pt x="502086" y="20701"/>
                </a:lnTo>
                <a:lnTo>
                  <a:pt x="503904" y="33496"/>
                </a:lnTo>
                <a:lnTo>
                  <a:pt x="503293" y="47577"/>
                </a:lnTo>
                <a:lnTo>
                  <a:pt x="503872" y="58420"/>
                </a:lnTo>
                <a:lnTo>
                  <a:pt x="503872" y="61849"/>
                </a:lnTo>
                <a:lnTo>
                  <a:pt x="495651" y="66028"/>
                </a:lnTo>
                <a:lnTo>
                  <a:pt x="486489" y="69564"/>
                </a:lnTo>
                <a:lnTo>
                  <a:pt x="477922" y="74386"/>
                </a:lnTo>
                <a:lnTo>
                  <a:pt x="471487" y="82423"/>
                </a:lnTo>
                <a:lnTo>
                  <a:pt x="468312" y="82423"/>
                </a:lnTo>
                <a:lnTo>
                  <a:pt x="450804" y="99393"/>
                </a:lnTo>
                <a:lnTo>
                  <a:pt x="435117" y="125031"/>
                </a:lnTo>
                <a:lnTo>
                  <a:pt x="418216" y="152574"/>
                </a:lnTo>
                <a:lnTo>
                  <a:pt x="397065" y="175260"/>
                </a:lnTo>
                <a:lnTo>
                  <a:pt x="390588" y="171831"/>
                </a:lnTo>
                <a:lnTo>
                  <a:pt x="387413" y="161544"/>
                </a:lnTo>
                <a:lnTo>
                  <a:pt x="384111" y="158114"/>
                </a:lnTo>
                <a:lnTo>
                  <a:pt x="384111" y="154686"/>
                </a:lnTo>
                <a:lnTo>
                  <a:pt x="387413" y="154686"/>
                </a:lnTo>
                <a:lnTo>
                  <a:pt x="396029" y="138646"/>
                </a:lnTo>
                <a:lnTo>
                  <a:pt x="405574" y="121999"/>
                </a:lnTo>
                <a:lnTo>
                  <a:pt x="413309" y="105376"/>
                </a:lnTo>
                <a:lnTo>
                  <a:pt x="416496" y="89408"/>
                </a:lnTo>
                <a:lnTo>
                  <a:pt x="410019" y="89408"/>
                </a:lnTo>
                <a:lnTo>
                  <a:pt x="400367" y="89408"/>
                </a:lnTo>
                <a:lnTo>
                  <a:pt x="358140" y="104409"/>
                </a:lnTo>
                <a:lnTo>
                  <a:pt x="316960" y="112553"/>
                </a:lnTo>
                <a:lnTo>
                  <a:pt x="274589" y="119411"/>
                </a:lnTo>
                <a:lnTo>
                  <a:pt x="235267" y="123698"/>
                </a:lnTo>
                <a:close/>
              </a:path>
            </a:pathLst>
          </a:custGeom>
          <a:ln w="9144">
            <a:solidFill>
              <a:srgbClr val="234583"/>
            </a:solidFill>
          </a:ln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14" name="object 40">
            <a:extLst>
              <a:ext uri="{FF2B5EF4-FFF2-40B4-BE49-F238E27FC236}">
                <a16:creationId xmlns:a16="http://schemas.microsoft.com/office/drawing/2014/main" id="{A8C8667E-0068-0012-B08D-8D5BDD97A5A1}"/>
              </a:ext>
            </a:extLst>
          </p:cNvPr>
          <p:cNvSpPr/>
          <p:nvPr/>
        </p:nvSpPr>
        <p:spPr>
          <a:xfrm>
            <a:off x="4620290" y="3429000"/>
            <a:ext cx="260252" cy="368691"/>
          </a:xfrm>
          <a:custGeom>
            <a:avLst/>
            <a:gdLst/>
            <a:ahLst/>
            <a:cxnLst/>
            <a:rect l="l" t="t" r="r" b="b"/>
            <a:pathLst>
              <a:path w="281939" h="399414">
                <a:moveTo>
                  <a:pt x="140969" y="0"/>
                </a:moveTo>
                <a:lnTo>
                  <a:pt x="140969" y="99822"/>
                </a:lnTo>
                <a:lnTo>
                  <a:pt x="0" y="99822"/>
                </a:lnTo>
                <a:lnTo>
                  <a:pt x="0" y="299465"/>
                </a:lnTo>
                <a:lnTo>
                  <a:pt x="140969" y="299465"/>
                </a:lnTo>
                <a:lnTo>
                  <a:pt x="140969" y="399288"/>
                </a:lnTo>
                <a:lnTo>
                  <a:pt x="281939" y="199643"/>
                </a:lnTo>
                <a:lnTo>
                  <a:pt x="140969" y="0"/>
                </a:lnTo>
                <a:close/>
              </a:path>
            </a:pathLst>
          </a:custGeom>
          <a:solidFill>
            <a:srgbClr val="000073"/>
          </a:solidFill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15" name="object 50">
            <a:extLst>
              <a:ext uri="{FF2B5EF4-FFF2-40B4-BE49-F238E27FC236}">
                <a16:creationId xmlns:a16="http://schemas.microsoft.com/office/drawing/2014/main" id="{6D9CA492-DE89-150B-ED71-BFFA988B374E}"/>
              </a:ext>
            </a:extLst>
          </p:cNvPr>
          <p:cNvSpPr/>
          <p:nvPr/>
        </p:nvSpPr>
        <p:spPr>
          <a:xfrm>
            <a:off x="8136107" y="2778912"/>
            <a:ext cx="465406" cy="161778"/>
          </a:xfrm>
          <a:custGeom>
            <a:avLst/>
            <a:gdLst/>
            <a:ahLst/>
            <a:cxnLst/>
            <a:rect l="l" t="t" r="r" b="b"/>
            <a:pathLst>
              <a:path w="504189" h="175260">
                <a:moveTo>
                  <a:pt x="235267" y="123698"/>
                </a:moveTo>
                <a:lnTo>
                  <a:pt x="224903" y="126109"/>
                </a:lnTo>
                <a:lnTo>
                  <a:pt x="213026" y="124983"/>
                </a:lnTo>
                <a:lnTo>
                  <a:pt x="199316" y="123215"/>
                </a:lnTo>
                <a:lnTo>
                  <a:pt x="183451" y="123698"/>
                </a:lnTo>
                <a:lnTo>
                  <a:pt x="174734" y="120269"/>
                </a:lnTo>
                <a:lnTo>
                  <a:pt x="164480" y="119411"/>
                </a:lnTo>
                <a:lnTo>
                  <a:pt x="154822" y="119840"/>
                </a:lnTo>
                <a:lnTo>
                  <a:pt x="147891" y="120269"/>
                </a:lnTo>
                <a:lnTo>
                  <a:pt x="139239" y="119786"/>
                </a:lnTo>
                <a:lnTo>
                  <a:pt x="132111" y="121554"/>
                </a:lnTo>
                <a:lnTo>
                  <a:pt x="125603" y="122680"/>
                </a:lnTo>
                <a:lnTo>
                  <a:pt x="118808" y="120269"/>
                </a:lnTo>
                <a:lnTo>
                  <a:pt x="97405" y="114643"/>
                </a:lnTo>
                <a:lnTo>
                  <a:pt x="73882" y="108696"/>
                </a:lnTo>
                <a:lnTo>
                  <a:pt x="50978" y="103391"/>
                </a:lnTo>
                <a:lnTo>
                  <a:pt x="31432" y="99695"/>
                </a:lnTo>
                <a:lnTo>
                  <a:pt x="20526" y="94317"/>
                </a:lnTo>
                <a:lnTo>
                  <a:pt x="7524" y="87629"/>
                </a:lnTo>
                <a:lnTo>
                  <a:pt x="0" y="78370"/>
                </a:lnTo>
                <a:lnTo>
                  <a:pt x="5524" y="65277"/>
                </a:lnTo>
                <a:lnTo>
                  <a:pt x="12001" y="65277"/>
                </a:lnTo>
                <a:lnTo>
                  <a:pt x="15176" y="65277"/>
                </a:lnTo>
                <a:lnTo>
                  <a:pt x="21653" y="65277"/>
                </a:lnTo>
                <a:lnTo>
                  <a:pt x="24955" y="72136"/>
                </a:lnTo>
                <a:lnTo>
                  <a:pt x="31432" y="72136"/>
                </a:lnTo>
                <a:lnTo>
                  <a:pt x="34607" y="72136"/>
                </a:lnTo>
                <a:lnTo>
                  <a:pt x="42005" y="76582"/>
                </a:lnTo>
                <a:lnTo>
                  <a:pt x="52451" y="79422"/>
                </a:lnTo>
                <a:lnTo>
                  <a:pt x="62896" y="80333"/>
                </a:lnTo>
                <a:lnTo>
                  <a:pt x="70294" y="78994"/>
                </a:lnTo>
                <a:lnTo>
                  <a:pt x="84197" y="80565"/>
                </a:lnTo>
                <a:lnTo>
                  <a:pt x="96932" y="83756"/>
                </a:lnTo>
                <a:lnTo>
                  <a:pt x="108477" y="86280"/>
                </a:lnTo>
                <a:lnTo>
                  <a:pt x="118808" y="85851"/>
                </a:lnTo>
                <a:lnTo>
                  <a:pt x="118808" y="89408"/>
                </a:lnTo>
                <a:lnTo>
                  <a:pt x="121983" y="89408"/>
                </a:lnTo>
                <a:lnTo>
                  <a:pt x="125285" y="89408"/>
                </a:lnTo>
                <a:lnTo>
                  <a:pt x="141694" y="91872"/>
                </a:lnTo>
                <a:lnTo>
                  <a:pt x="157210" y="93694"/>
                </a:lnTo>
                <a:lnTo>
                  <a:pt x="172130" y="94230"/>
                </a:lnTo>
                <a:lnTo>
                  <a:pt x="186753" y="92837"/>
                </a:lnTo>
                <a:lnTo>
                  <a:pt x="189928" y="92837"/>
                </a:lnTo>
                <a:lnTo>
                  <a:pt x="202680" y="94765"/>
                </a:lnTo>
                <a:lnTo>
                  <a:pt x="219075" y="95408"/>
                </a:lnTo>
                <a:lnTo>
                  <a:pt x="235469" y="94765"/>
                </a:lnTo>
                <a:lnTo>
                  <a:pt x="248221" y="92837"/>
                </a:lnTo>
                <a:lnTo>
                  <a:pt x="265830" y="91638"/>
                </a:lnTo>
                <a:lnTo>
                  <a:pt x="287083" y="88487"/>
                </a:lnTo>
                <a:lnTo>
                  <a:pt x="308336" y="84050"/>
                </a:lnTo>
                <a:lnTo>
                  <a:pt x="325945" y="78994"/>
                </a:lnTo>
                <a:lnTo>
                  <a:pt x="329120" y="78994"/>
                </a:lnTo>
                <a:lnTo>
                  <a:pt x="346045" y="77279"/>
                </a:lnTo>
                <a:lnTo>
                  <a:pt x="362696" y="72993"/>
                </a:lnTo>
                <a:lnTo>
                  <a:pt x="378751" y="67421"/>
                </a:lnTo>
                <a:lnTo>
                  <a:pt x="393890" y="61849"/>
                </a:lnTo>
                <a:lnTo>
                  <a:pt x="382049" y="51776"/>
                </a:lnTo>
                <a:lnTo>
                  <a:pt x="367172" y="45561"/>
                </a:lnTo>
                <a:lnTo>
                  <a:pt x="351081" y="40632"/>
                </a:lnTo>
                <a:lnTo>
                  <a:pt x="335597" y="34417"/>
                </a:lnTo>
                <a:lnTo>
                  <a:pt x="335597" y="27432"/>
                </a:lnTo>
                <a:lnTo>
                  <a:pt x="332422" y="27432"/>
                </a:lnTo>
                <a:lnTo>
                  <a:pt x="332422" y="24002"/>
                </a:lnTo>
                <a:lnTo>
                  <a:pt x="336796" y="18805"/>
                </a:lnTo>
                <a:lnTo>
                  <a:pt x="338455" y="10715"/>
                </a:lnTo>
                <a:lnTo>
                  <a:pt x="341923" y="3268"/>
                </a:lnTo>
                <a:lnTo>
                  <a:pt x="351726" y="0"/>
                </a:lnTo>
                <a:lnTo>
                  <a:pt x="361064" y="5036"/>
                </a:lnTo>
                <a:lnTo>
                  <a:pt x="372808" y="9429"/>
                </a:lnTo>
                <a:lnTo>
                  <a:pt x="384552" y="12537"/>
                </a:lnTo>
                <a:lnTo>
                  <a:pt x="393890" y="13716"/>
                </a:lnTo>
                <a:lnTo>
                  <a:pt x="403054" y="16234"/>
                </a:lnTo>
                <a:lnTo>
                  <a:pt x="414051" y="18430"/>
                </a:lnTo>
                <a:lnTo>
                  <a:pt x="423858" y="19984"/>
                </a:lnTo>
                <a:lnTo>
                  <a:pt x="429450" y="20574"/>
                </a:lnTo>
                <a:lnTo>
                  <a:pt x="432625" y="20574"/>
                </a:lnTo>
                <a:lnTo>
                  <a:pt x="432625" y="24002"/>
                </a:lnTo>
                <a:lnTo>
                  <a:pt x="449931" y="20949"/>
                </a:lnTo>
                <a:lnTo>
                  <a:pt x="464200" y="20145"/>
                </a:lnTo>
                <a:lnTo>
                  <a:pt x="477256" y="18698"/>
                </a:lnTo>
                <a:lnTo>
                  <a:pt x="490918" y="13716"/>
                </a:lnTo>
                <a:lnTo>
                  <a:pt x="494220" y="13716"/>
                </a:lnTo>
                <a:lnTo>
                  <a:pt x="502086" y="20701"/>
                </a:lnTo>
                <a:lnTo>
                  <a:pt x="503904" y="33496"/>
                </a:lnTo>
                <a:lnTo>
                  <a:pt x="503293" y="47577"/>
                </a:lnTo>
                <a:lnTo>
                  <a:pt x="503872" y="58420"/>
                </a:lnTo>
                <a:lnTo>
                  <a:pt x="503872" y="61849"/>
                </a:lnTo>
                <a:lnTo>
                  <a:pt x="495651" y="66028"/>
                </a:lnTo>
                <a:lnTo>
                  <a:pt x="486489" y="69564"/>
                </a:lnTo>
                <a:lnTo>
                  <a:pt x="477922" y="74386"/>
                </a:lnTo>
                <a:lnTo>
                  <a:pt x="471487" y="82423"/>
                </a:lnTo>
                <a:lnTo>
                  <a:pt x="468312" y="82423"/>
                </a:lnTo>
                <a:lnTo>
                  <a:pt x="450804" y="99393"/>
                </a:lnTo>
                <a:lnTo>
                  <a:pt x="435117" y="125031"/>
                </a:lnTo>
                <a:lnTo>
                  <a:pt x="418216" y="152574"/>
                </a:lnTo>
                <a:lnTo>
                  <a:pt x="397065" y="175260"/>
                </a:lnTo>
                <a:lnTo>
                  <a:pt x="390588" y="171831"/>
                </a:lnTo>
                <a:lnTo>
                  <a:pt x="387413" y="161544"/>
                </a:lnTo>
                <a:lnTo>
                  <a:pt x="384111" y="158114"/>
                </a:lnTo>
                <a:lnTo>
                  <a:pt x="384111" y="154686"/>
                </a:lnTo>
                <a:lnTo>
                  <a:pt x="387413" y="154686"/>
                </a:lnTo>
                <a:lnTo>
                  <a:pt x="396029" y="138646"/>
                </a:lnTo>
                <a:lnTo>
                  <a:pt x="405574" y="121999"/>
                </a:lnTo>
                <a:lnTo>
                  <a:pt x="413309" y="105376"/>
                </a:lnTo>
                <a:lnTo>
                  <a:pt x="416496" y="89408"/>
                </a:lnTo>
                <a:lnTo>
                  <a:pt x="410019" y="89408"/>
                </a:lnTo>
                <a:lnTo>
                  <a:pt x="400367" y="89408"/>
                </a:lnTo>
                <a:lnTo>
                  <a:pt x="358140" y="104409"/>
                </a:lnTo>
                <a:lnTo>
                  <a:pt x="316960" y="112553"/>
                </a:lnTo>
                <a:lnTo>
                  <a:pt x="274589" y="119411"/>
                </a:lnTo>
                <a:lnTo>
                  <a:pt x="235267" y="123698"/>
                </a:lnTo>
                <a:close/>
              </a:path>
            </a:pathLst>
          </a:custGeom>
          <a:ln w="9144">
            <a:solidFill>
              <a:srgbClr val="234583"/>
            </a:solidFill>
          </a:ln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13158ADD-4DE2-D340-6082-541A1EE08421}"/>
              </a:ext>
            </a:extLst>
          </p:cNvPr>
          <p:cNvSpPr/>
          <p:nvPr/>
        </p:nvSpPr>
        <p:spPr>
          <a:xfrm>
            <a:off x="6547042" y="2246854"/>
            <a:ext cx="1536309" cy="2032782"/>
          </a:xfrm>
          <a:custGeom>
            <a:avLst/>
            <a:gdLst/>
            <a:ahLst/>
            <a:cxnLst/>
            <a:rect l="l" t="t" r="r" b="b"/>
            <a:pathLst>
              <a:path w="1664335" h="2202179">
                <a:moveTo>
                  <a:pt x="1386840" y="0"/>
                </a:moveTo>
                <a:lnTo>
                  <a:pt x="277368" y="0"/>
                </a:lnTo>
                <a:lnTo>
                  <a:pt x="227517" y="4469"/>
                </a:lnTo>
                <a:lnTo>
                  <a:pt x="180595" y="17355"/>
                </a:lnTo>
                <a:lnTo>
                  <a:pt x="137385" y="37874"/>
                </a:lnTo>
                <a:lnTo>
                  <a:pt x="98673" y="65241"/>
                </a:lnTo>
                <a:lnTo>
                  <a:pt x="65241" y="98673"/>
                </a:lnTo>
                <a:lnTo>
                  <a:pt x="37874" y="137385"/>
                </a:lnTo>
                <a:lnTo>
                  <a:pt x="17355" y="180595"/>
                </a:lnTo>
                <a:lnTo>
                  <a:pt x="4469" y="227517"/>
                </a:lnTo>
                <a:lnTo>
                  <a:pt x="0" y="277367"/>
                </a:lnTo>
                <a:lnTo>
                  <a:pt x="0" y="1924812"/>
                </a:lnTo>
                <a:lnTo>
                  <a:pt x="4469" y="1974662"/>
                </a:lnTo>
                <a:lnTo>
                  <a:pt x="17355" y="2021584"/>
                </a:lnTo>
                <a:lnTo>
                  <a:pt x="37874" y="2064794"/>
                </a:lnTo>
                <a:lnTo>
                  <a:pt x="65241" y="2103506"/>
                </a:lnTo>
                <a:lnTo>
                  <a:pt x="98673" y="2136938"/>
                </a:lnTo>
                <a:lnTo>
                  <a:pt x="137385" y="2164305"/>
                </a:lnTo>
                <a:lnTo>
                  <a:pt x="180595" y="2184824"/>
                </a:lnTo>
                <a:lnTo>
                  <a:pt x="227517" y="2197710"/>
                </a:lnTo>
                <a:lnTo>
                  <a:pt x="277368" y="2202179"/>
                </a:lnTo>
                <a:lnTo>
                  <a:pt x="1386840" y="2202179"/>
                </a:lnTo>
                <a:lnTo>
                  <a:pt x="1436690" y="2197710"/>
                </a:lnTo>
                <a:lnTo>
                  <a:pt x="1483612" y="2184824"/>
                </a:lnTo>
                <a:lnTo>
                  <a:pt x="1526822" y="2164305"/>
                </a:lnTo>
                <a:lnTo>
                  <a:pt x="1565534" y="2136938"/>
                </a:lnTo>
                <a:lnTo>
                  <a:pt x="1598966" y="2103506"/>
                </a:lnTo>
                <a:lnTo>
                  <a:pt x="1626333" y="2064794"/>
                </a:lnTo>
                <a:lnTo>
                  <a:pt x="1646852" y="2021584"/>
                </a:lnTo>
                <a:lnTo>
                  <a:pt x="1659738" y="1974662"/>
                </a:lnTo>
                <a:lnTo>
                  <a:pt x="1664208" y="1924812"/>
                </a:lnTo>
                <a:lnTo>
                  <a:pt x="1664208" y="277367"/>
                </a:lnTo>
                <a:lnTo>
                  <a:pt x="1659738" y="227517"/>
                </a:lnTo>
                <a:lnTo>
                  <a:pt x="1646852" y="180595"/>
                </a:lnTo>
                <a:lnTo>
                  <a:pt x="1626333" y="137385"/>
                </a:lnTo>
                <a:lnTo>
                  <a:pt x="1598966" y="98673"/>
                </a:lnTo>
                <a:lnTo>
                  <a:pt x="1565534" y="65241"/>
                </a:lnTo>
                <a:lnTo>
                  <a:pt x="1526822" y="37874"/>
                </a:lnTo>
                <a:lnTo>
                  <a:pt x="1483612" y="17355"/>
                </a:lnTo>
                <a:lnTo>
                  <a:pt x="1436690" y="4469"/>
                </a:lnTo>
                <a:lnTo>
                  <a:pt x="13868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233FC80B-5648-2305-B348-CA50DC5AD28A}"/>
              </a:ext>
            </a:extLst>
          </p:cNvPr>
          <p:cNvSpPr/>
          <p:nvPr/>
        </p:nvSpPr>
        <p:spPr>
          <a:xfrm>
            <a:off x="4923394" y="3263246"/>
            <a:ext cx="1338189" cy="665871"/>
          </a:xfrm>
          <a:custGeom>
            <a:avLst/>
            <a:gdLst/>
            <a:ahLst/>
            <a:cxnLst/>
            <a:rect l="l" t="t" r="r" b="b"/>
            <a:pathLst>
              <a:path w="1449704" h="721360">
                <a:moveTo>
                  <a:pt x="1329182" y="0"/>
                </a:moveTo>
                <a:lnTo>
                  <a:pt x="120142" y="0"/>
                </a:lnTo>
                <a:lnTo>
                  <a:pt x="73402" y="9449"/>
                </a:lnTo>
                <a:lnTo>
                  <a:pt x="35210" y="35210"/>
                </a:lnTo>
                <a:lnTo>
                  <a:pt x="9449" y="73402"/>
                </a:lnTo>
                <a:lnTo>
                  <a:pt x="0" y="120141"/>
                </a:lnTo>
                <a:lnTo>
                  <a:pt x="0" y="600709"/>
                </a:lnTo>
                <a:lnTo>
                  <a:pt x="9449" y="647449"/>
                </a:lnTo>
                <a:lnTo>
                  <a:pt x="35210" y="685641"/>
                </a:lnTo>
                <a:lnTo>
                  <a:pt x="73402" y="711402"/>
                </a:lnTo>
                <a:lnTo>
                  <a:pt x="120142" y="720851"/>
                </a:lnTo>
                <a:lnTo>
                  <a:pt x="1329182" y="720851"/>
                </a:lnTo>
                <a:lnTo>
                  <a:pt x="1375921" y="711402"/>
                </a:lnTo>
                <a:lnTo>
                  <a:pt x="1414113" y="685641"/>
                </a:lnTo>
                <a:lnTo>
                  <a:pt x="1439874" y="647449"/>
                </a:lnTo>
                <a:lnTo>
                  <a:pt x="1449324" y="600709"/>
                </a:lnTo>
                <a:lnTo>
                  <a:pt x="1449324" y="120141"/>
                </a:lnTo>
                <a:lnTo>
                  <a:pt x="1439874" y="73402"/>
                </a:lnTo>
                <a:lnTo>
                  <a:pt x="1414113" y="35210"/>
                </a:lnTo>
                <a:lnTo>
                  <a:pt x="1375921" y="9449"/>
                </a:lnTo>
                <a:lnTo>
                  <a:pt x="1329182" y="0"/>
                </a:lnTo>
                <a:close/>
              </a:path>
            </a:pathLst>
          </a:custGeom>
          <a:solidFill>
            <a:srgbClr val="7597D9"/>
          </a:solidFill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18" name="object 40">
            <a:extLst>
              <a:ext uri="{FF2B5EF4-FFF2-40B4-BE49-F238E27FC236}">
                <a16:creationId xmlns:a16="http://schemas.microsoft.com/office/drawing/2014/main" id="{17A554BC-5AED-4832-A4D0-7E09F58B3481}"/>
              </a:ext>
            </a:extLst>
          </p:cNvPr>
          <p:cNvSpPr/>
          <p:nvPr/>
        </p:nvSpPr>
        <p:spPr>
          <a:xfrm>
            <a:off x="6326915" y="3429000"/>
            <a:ext cx="260252" cy="368691"/>
          </a:xfrm>
          <a:custGeom>
            <a:avLst/>
            <a:gdLst/>
            <a:ahLst/>
            <a:cxnLst/>
            <a:rect l="l" t="t" r="r" b="b"/>
            <a:pathLst>
              <a:path w="281939" h="399414">
                <a:moveTo>
                  <a:pt x="140969" y="0"/>
                </a:moveTo>
                <a:lnTo>
                  <a:pt x="140969" y="99822"/>
                </a:lnTo>
                <a:lnTo>
                  <a:pt x="0" y="99822"/>
                </a:lnTo>
                <a:lnTo>
                  <a:pt x="0" y="299465"/>
                </a:lnTo>
                <a:lnTo>
                  <a:pt x="140969" y="299465"/>
                </a:lnTo>
                <a:lnTo>
                  <a:pt x="140969" y="399288"/>
                </a:lnTo>
                <a:lnTo>
                  <a:pt x="281939" y="199643"/>
                </a:lnTo>
                <a:lnTo>
                  <a:pt x="140969" y="0"/>
                </a:lnTo>
                <a:close/>
              </a:path>
            </a:pathLst>
          </a:custGeom>
          <a:solidFill>
            <a:srgbClr val="000073"/>
          </a:solidFill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19" name="object 26">
            <a:extLst>
              <a:ext uri="{FF2B5EF4-FFF2-40B4-BE49-F238E27FC236}">
                <a16:creationId xmlns:a16="http://schemas.microsoft.com/office/drawing/2014/main" id="{16CBBC26-47CA-38EF-8510-6A14BBB44B9D}"/>
              </a:ext>
            </a:extLst>
          </p:cNvPr>
          <p:cNvSpPr/>
          <p:nvPr/>
        </p:nvSpPr>
        <p:spPr>
          <a:xfrm>
            <a:off x="8358778" y="3255813"/>
            <a:ext cx="1338189" cy="665871"/>
          </a:xfrm>
          <a:custGeom>
            <a:avLst/>
            <a:gdLst/>
            <a:ahLst/>
            <a:cxnLst/>
            <a:rect l="l" t="t" r="r" b="b"/>
            <a:pathLst>
              <a:path w="1449704" h="721360">
                <a:moveTo>
                  <a:pt x="1329181" y="0"/>
                </a:moveTo>
                <a:lnTo>
                  <a:pt x="120141" y="0"/>
                </a:lnTo>
                <a:lnTo>
                  <a:pt x="73402" y="9449"/>
                </a:lnTo>
                <a:lnTo>
                  <a:pt x="35210" y="35210"/>
                </a:lnTo>
                <a:lnTo>
                  <a:pt x="9449" y="73402"/>
                </a:lnTo>
                <a:lnTo>
                  <a:pt x="0" y="120141"/>
                </a:lnTo>
                <a:lnTo>
                  <a:pt x="0" y="600709"/>
                </a:lnTo>
                <a:lnTo>
                  <a:pt x="9449" y="647449"/>
                </a:lnTo>
                <a:lnTo>
                  <a:pt x="35210" y="685641"/>
                </a:lnTo>
                <a:lnTo>
                  <a:pt x="73402" y="711402"/>
                </a:lnTo>
                <a:lnTo>
                  <a:pt x="120141" y="720851"/>
                </a:lnTo>
                <a:lnTo>
                  <a:pt x="1329181" y="720851"/>
                </a:lnTo>
                <a:lnTo>
                  <a:pt x="1375921" y="711402"/>
                </a:lnTo>
                <a:lnTo>
                  <a:pt x="1414113" y="685641"/>
                </a:lnTo>
                <a:lnTo>
                  <a:pt x="1439874" y="647449"/>
                </a:lnTo>
                <a:lnTo>
                  <a:pt x="1449324" y="600709"/>
                </a:lnTo>
                <a:lnTo>
                  <a:pt x="1449324" y="120141"/>
                </a:lnTo>
                <a:lnTo>
                  <a:pt x="1439874" y="73402"/>
                </a:lnTo>
                <a:lnTo>
                  <a:pt x="1414113" y="35210"/>
                </a:lnTo>
                <a:lnTo>
                  <a:pt x="1375921" y="9449"/>
                </a:lnTo>
                <a:lnTo>
                  <a:pt x="1329181" y="0"/>
                </a:lnTo>
                <a:close/>
              </a:path>
            </a:pathLst>
          </a:custGeom>
          <a:solidFill>
            <a:srgbClr val="7597D9"/>
          </a:solidFill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20" name="object 34">
            <a:extLst>
              <a:ext uri="{FF2B5EF4-FFF2-40B4-BE49-F238E27FC236}">
                <a16:creationId xmlns:a16="http://schemas.microsoft.com/office/drawing/2014/main" id="{B3603464-71E8-4EED-1F6F-CC81F966DB06}"/>
              </a:ext>
            </a:extLst>
          </p:cNvPr>
          <p:cNvSpPr/>
          <p:nvPr/>
        </p:nvSpPr>
        <p:spPr>
          <a:xfrm>
            <a:off x="8031071" y="3404404"/>
            <a:ext cx="259080" cy="368691"/>
          </a:xfrm>
          <a:custGeom>
            <a:avLst/>
            <a:gdLst/>
            <a:ahLst/>
            <a:cxnLst/>
            <a:rect l="l" t="t" r="r" b="b"/>
            <a:pathLst>
              <a:path w="280670" h="399414">
                <a:moveTo>
                  <a:pt x="140207" y="0"/>
                </a:moveTo>
                <a:lnTo>
                  <a:pt x="140207" y="99822"/>
                </a:lnTo>
                <a:lnTo>
                  <a:pt x="0" y="99822"/>
                </a:lnTo>
                <a:lnTo>
                  <a:pt x="0" y="299465"/>
                </a:lnTo>
                <a:lnTo>
                  <a:pt x="140207" y="299465"/>
                </a:lnTo>
                <a:lnTo>
                  <a:pt x="140207" y="399288"/>
                </a:lnTo>
                <a:lnTo>
                  <a:pt x="280415" y="199643"/>
                </a:lnTo>
                <a:lnTo>
                  <a:pt x="140207" y="0"/>
                </a:lnTo>
                <a:close/>
              </a:path>
            </a:pathLst>
          </a:custGeom>
          <a:solidFill>
            <a:srgbClr val="000073"/>
          </a:solidFill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21" name="object 34">
            <a:extLst>
              <a:ext uri="{FF2B5EF4-FFF2-40B4-BE49-F238E27FC236}">
                <a16:creationId xmlns:a16="http://schemas.microsoft.com/office/drawing/2014/main" id="{65374B10-AB86-FFDC-8480-B744C23C713C}"/>
              </a:ext>
            </a:extLst>
          </p:cNvPr>
          <p:cNvSpPr/>
          <p:nvPr/>
        </p:nvSpPr>
        <p:spPr>
          <a:xfrm>
            <a:off x="9782671" y="3429000"/>
            <a:ext cx="259080" cy="368691"/>
          </a:xfrm>
          <a:custGeom>
            <a:avLst/>
            <a:gdLst/>
            <a:ahLst/>
            <a:cxnLst/>
            <a:rect l="l" t="t" r="r" b="b"/>
            <a:pathLst>
              <a:path w="280670" h="399414">
                <a:moveTo>
                  <a:pt x="140207" y="0"/>
                </a:moveTo>
                <a:lnTo>
                  <a:pt x="140207" y="99822"/>
                </a:lnTo>
                <a:lnTo>
                  <a:pt x="0" y="99822"/>
                </a:lnTo>
                <a:lnTo>
                  <a:pt x="0" y="299465"/>
                </a:lnTo>
                <a:lnTo>
                  <a:pt x="140207" y="299465"/>
                </a:lnTo>
                <a:lnTo>
                  <a:pt x="140207" y="399288"/>
                </a:lnTo>
                <a:lnTo>
                  <a:pt x="280415" y="199643"/>
                </a:lnTo>
                <a:lnTo>
                  <a:pt x="140207" y="0"/>
                </a:lnTo>
                <a:close/>
              </a:path>
            </a:pathLst>
          </a:custGeom>
          <a:solidFill>
            <a:srgbClr val="000073"/>
          </a:solidFill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22" name="object 30">
            <a:extLst>
              <a:ext uri="{FF2B5EF4-FFF2-40B4-BE49-F238E27FC236}">
                <a16:creationId xmlns:a16="http://schemas.microsoft.com/office/drawing/2014/main" id="{392233F5-E4F5-90C9-5F04-950F072634B2}"/>
              </a:ext>
            </a:extLst>
          </p:cNvPr>
          <p:cNvSpPr/>
          <p:nvPr/>
        </p:nvSpPr>
        <p:spPr>
          <a:xfrm>
            <a:off x="10065403" y="3280409"/>
            <a:ext cx="1338189" cy="665871"/>
          </a:xfrm>
          <a:custGeom>
            <a:avLst/>
            <a:gdLst/>
            <a:ahLst/>
            <a:cxnLst/>
            <a:rect l="l" t="t" r="r" b="b"/>
            <a:pathLst>
              <a:path w="1449704" h="721360">
                <a:moveTo>
                  <a:pt x="1329182" y="0"/>
                </a:moveTo>
                <a:lnTo>
                  <a:pt x="120142" y="0"/>
                </a:lnTo>
                <a:lnTo>
                  <a:pt x="73402" y="9449"/>
                </a:lnTo>
                <a:lnTo>
                  <a:pt x="35210" y="35210"/>
                </a:lnTo>
                <a:lnTo>
                  <a:pt x="9449" y="73402"/>
                </a:lnTo>
                <a:lnTo>
                  <a:pt x="0" y="120141"/>
                </a:lnTo>
                <a:lnTo>
                  <a:pt x="0" y="600709"/>
                </a:lnTo>
                <a:lnTo>
                  <a:pt x="9449" y="647449"/>
                </a:lnTo>
                <a:lnTo>
                  <a:pt x="35210" y="685641"/>
                </a:lnTo>
                <a:lnTo>
                  <a:pt x="73402" y="711402"/>
                </a:lnTo>
                <a:lnTo>
                  <a:pt x="120142" y="720851"/>
                </a:lnTo>
                <a:lnTo>
                  <a:pt x="1329182" y="720851"/>
                </a:lnTo>
                <a:lnTo>
                  <a:pt x="1375921" y="711402"/>
                </a:lnTo>
                <a:lnTo>
                  <a:pt x="1414113" y="685641"/>
                </a:lnTo>
                <a:lnTo>
                  <a:pt x="1439874" y="647449"/>
                </a:lnTo>
                <a:lnTo>
                  <a:pt x="1449324" y="600709"/>
                </a:lnTo>
                <a:lnTo>
                  <a:pt x="1449324" y="120141"/>
                </a:lnTo>
                <a:lnTo>
                  <a:pt x="1439874" y="73402"/>
                </a:lnTo>
                <a:lnTo>
                  <a:pt x="1414113" y="35210"/>
                </a:lnTo>
                <a:lnTo>
                  <a:pt x="1375921" y="9449"/>
                </a:lnTo>
                <a:lnTo>
                  <a:pt x="1329182" y="0"/>
                </a:lnTo>
                <a:close/>
              </a:path>
            </a:pathLst>
          </a:custGeom>
          <a:solidFill>
            <a:srgbClr val="7597D9"/>
          </a:solidFill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23" name="object 19">
            <a:extLst>
              <a:ext uri="{FF2B5EF4-FFF2-40B4-BE49-F238E27FC236}">
                <a16:creationId xmlns:a16="http://schemas.microsoft.com/office/drawing/2014/main" id="{33CBB9A9-F9D6-1D3A-647A-EEDB542B7C86}"/>
              </a:ext>
            </a:extLst>
          </p:cNvPr>
          <p:cNvSpPr txBox="1"/>
          <p:nvPr/>
        </p:nvSpPr>
        <p:spPr>
          <a:xfrm>
            <a:off x="4943776" y="3391130"/>
            <a:ext cx="1297435" cy="410102"/>
          </a:xfrm>
          <a:prstGeom prst="rect">
            <a:avLst/>
          </a:prstGeom>
        </p:spPr>
        <p:txBody>
          <a:bodyPr vert="horz" wrap="square" lIns="0" tIns="12309" rIns="0" bIns="0" rtlCol="0">
            <a:spAutoFit/>
          </a:bodyPr>
          <a:lstStyle/>
          <a:p>
            <a:pPr marL="11723" algn="ctr">
              <a:spcBef>
                <a:spcPts val="97"/>
              </a:spcBef>
            </a:pPr>
            <a:r>
              <a:rPr lang="it-IT" sz="1292" b="1" dirty="0">
                <a:solidFill>
                  <a:srgbClr val="FFFFFF"/>
                </a:solidFill>
                <a:latin typeface="Calibri"/>
                <a:cs typeface="Calibri"/>
              </a:rPr>
              <a:t>Fase dell’acquisto e del pagamento</a:t>
            </a:r>
            <a:endParaRPr sz="1292" dirty="0">
              <a:latin typeface="Calibri"/>
              <a:cs typeface="Calibri"/>
            </a:endParaRPr>
          </a:p>
        </p:txBody>
      </p:sp>
      <p:sp>
        <p:nvSpPr>
          <p:cNvPr id="24" name="object 22">
            <a:extLst>
              <a:ext uri="{FF2B5EF4-FFF2-40B4-BE49-F238E27FC236}">
                <a16:creationId xmlns:a16="http://schemas.microsoft.com/office/drawing/2014/main" id="{84DC06EC-F0EE-DC3B-FC16-84A244793289}"/>
              </a:ext>
            </a:extLst>
          </p:cNvPr>
          <p:cNvSpPr/>
          <p:nvPr/>
        </p:nvSpPr>
        <p:spPr>
          <a:xfrm>
            <a:off x="6612352" y="3207854"/>
            <a:ext cx="1338189" cy="665871"/>
          </a:xfrm>
          <a:custGeom>
            <a:avLst/>
            <a:gdLst/>
            <a:ahLst/>
            <a:cxnLst/>
            <a:rect l="l" t="t" r="r" b="b"/>
            <a:pathLst>
              <a:path w="1449704" h="721360">
                <a:moveTo>
                  <a:pt x="0" y="120141"/>
                </a:moveTo>
                <a:lnTo>
                  <a:pt x="9449" y="73402"/>
                </a:lnTo>
                <a:lnTo>
                  <a:pt x="35210" y="35210"/>
                </a:lnTo>
                <a:lnTo>
                  <a:pt x="73402" y="9449"/>
                </a:lnTo>
                <a:lnTo>
                  <a:pt x="120141" y="0"/>
                </a:lnTo>
                <a:lnTo>
                  <a:pt x="1329181" y="0"/>
                </a:lnTo>
                <a:lnTo>
                  <a:pt x="1375921" y="9449"/>
                </a:lnTo>
                <a:lnTo>
                  <a:pt x="1414113" y="35210"/>
                </a:lnTo>
                <a:lnTo>
                  <a:pt x="1439874" y="73402"/>
                </a:lnTo>
                <a:lnTo>
                  <a:pt x="1449324" y="120141"/>
                </a:lnTo>
                <a:lnTo>
                  <a:pt x="1449324" y="600709"/>
                </a:lnTo>
                <a:lnTo>
                  <a:pt x="1439874" y="647449"/>
                </a:lnTo>
                <a:lnTo>
                  <a:pt x="1414113" y="685641"/>
                </a:lnTo>
                <a:lnTo>
                  <a:pt x="1375921" y="711402"/>
                </a:lnTo>
                <a:lnTo>
                  <a:pt x="1329181" y="720851"/>
                </a:lnTo>
                <a:lnTo>
                  <a:pt x="120141" y="720851"/>
                </a:lnTo>
                <a:lnTo>
                  <a:pt x="73402" y="711402"/>
                </a:lnTo>
                <a:lnTo>
                  <a:pt x="35210" y="685641"/>
                </a:lnTo>
                <a:lnTo>
                  <a:pt x="9449" y="647449"/>
                </a:lnTo>
                <a:lnTo>
                  <a:pt x="0" y="600709"/>
                </a:lnTo>
                <a:lnTo>
                  <a:pt x="0" y="120141"/>
                </a:lnTo>
                <a:close/>
              </a:path>
            </a:pathLst>
          </a:custGeom>
          <a:ln w="6095">
            <a:solidFill>
              <a:srgbClr val="E2EAF7"/>
            </a:solidFill>
          </a:ln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25" name="object 21">
            <a:extLst>
              <a:ext uri="{FF2B5EF4-FFF2-40B4-BE49-F238E27FC236}">
                <a16:creationId xmlns:a16="http://schemas.microsoft.com/office/drawing/2014/main" id="{BA35CF78-CE06-643D-A9DD-96B5681B1898}"/>
              </a:ext>
            </a:extLst>
          </p:cNvPr>
          <p:cNvSpPr/>
          <p:nvPr/>
        </p:nvSpPr>
        <p:spPr>
          <a:xfrm>
            <a:off x="6592364" y="3208449"/>
            <a:ext cx="1338189" cy="665871"/>
          </a:xfrm>
          <a:custGeom>
            <a:avLst/>
            <a:gdLst/>
            <a:ahLst/>
            <a:cxnLst/>
            <a:rect l="l" t="t" r="r" b="b"/>
            <a:pathLst>
              <a:path w="1449704" h="721360">
                <a:moveTo>
                  <a:pt x="1329181" y="0"/>
                </a:moveTo>
                <a:lnTo>
                  <a:pt x="120141" y="0"/>
                </a:lnTo>
                <a:lnTo>
                  <a:pt x="73402" y="9449"/>
                </a:lnTo>
                <a:lnTo>
                  <a:pt x="35210" y="35210"/>
                </a:lnTo>
                <a:lnTo>
                  <a:pt x="9449" y="73402"/>
                </a:lnTo>
                <a:lnTo>
                  <a:pt x="0" y="120141"/>
                </a:lnTo>
                <a:lnTo>
                  <a:pt x="0" y="600709"/>
                </a:lnTo>
                <a:lnTo>
                  <a:pt x="9449" y="647449"/>
                </a:lnTo>
                <a:lnTo>
                  <a:pt x="35210" y="685641"/>
                </a:lnTo>
                <a:lnTo>
                  <a:pt x="73402" y="711402"/>
                </a:lnTo>
                <a:lnTo>
                  <a:pt x="120141" y="720851"/>
                </a:lnTo>
                <a:lnTo>
                  <a:pt x="1329181" y="720851"/>
                </a:lnTo>
                <a:lnTo>
                  <a:pt x="1375921" y="711402"/>
                </a:lnTo>
                <a:lnTo>
                  <a:pt x="1414113" y="685641"/>
                </a:lnTo>
                <a:lnTo>
                  <a:pt x="1439874" y="647449"/>
                </a:lnTo>
                <a:lnTo>
                  <a:pt x="1449324" y="600709"/>
                </a:lnTo>
                <a:lnTo>
                  <a:pt x="1449324" y="120141"/>
                </a:lnTo>
                <a:lnTo>
                  <a:pt x="1439874" y="73402"/>
                </a:lnTo>
                <a:lnTo>
                  <a:pt x="1414113" y="35210"/>
                </a:lnTo>
                <a:lnTo>
                  <a:pt x="1375921" y="9449"/>
                </a:lnTo>
                <a:lnTo>
                  <a:pt x="1329181" y="0"/>
                </a:lnTo>
                <a:close/>
              </a:path>
            </a:pathLst>
          </a:custGeom>
          <a:solidFill>
            <a:srgbClr val="7597D9"/>
          </a:solidFill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26" name="object 23">
            <a:extLst>
              <a:ext uri="{FF2B5EF4-FFF2-40B4-BE49-F238E27FC236}">
                <a16:creationId xmlns:a16="http://schemas.microsoft.com/office/drawing/2014/main" id="{0C5F7756-FDAA-2D20-8633-79D4945F9473}"/>
              </a:ext>
            </a:extLst>
          </p:cNvPr>
          <p:cNvSpPr txBox="1"/>
          <p:nvPr/>
        </p:nvSpPr>
        <p:spPr>
          <a:xfrm>
            <a:off x="6614924" y="3335738"/>
            <a:ext cx="1315212" cy="410102"/>
          </a:xfrm>
          <a:prstGeom prst="rect">
            <a:avLst/>
          </a:prstGeom>
        </p:spPr>
        <p:txBody>
          <a:bodyPr vert="horz" wrap="square" lIns="0" tIns="12309" rIns="0" bIns="0" rtlCol="0">
            <a:spAutoFit/>
          </a:bodyPr>
          <a:lstStyle/>
          <a:p>
            <a:pPr marL="11723" algn="ctr">
              <a:spcBef>
                <a:spcPts val="97"/>
              </a:spcBef>
            </a:pPr>
            <a:r>
              <a:rPr sz="1292" b="1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92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lang="it-IT" sz="1292" b="1" dirty="0">
                <a:solidFill>
                  <a:srgbClr val="FFFFFF"/>
                </a:solidFill>
                <a:latin typeface="Calibri"/>
                <a:cs typeface="Calibri"/>
              </a:rPr>
              <a:t>o del prodotto o servizio</a:t>
            </a:r>
            <a:endParaRPr sz="1292" dirty="0">
              <a:latin typeface="Calibri"/>
              <a:cs typeface="Calibri"/>
            </a:endParaRPr>
          </a:p>
        </p:txBody>
      </p:sp>
      <p:sp>
        <p:nvSpPr>
          <p:cNvPr id="27" name="object 28">
            <a:extLst>
              <a:ext uri="{FF2B5EF4-FFF2-40B4-BE49-F238E27FC236}">
                <a16:creationId xmlns:a16="http://schemas.microsoft.com/office/drawing/2014/main" id="{869123D3-0A87-7AF4-8CB9-4E91F3CF556F}"/>
              </a:ext>
            </a:extLst>
          </p:cNvPr>
          <p:cNvSpPr txBox="1"/>
          <p:nvPr/>
        </p:nvSpPr>
        <p:spPr>
          <a:xfrm>
            <a:off x="8463182" y="3387589"/>
            <a:ext cx="1065042" cy="410102"/>
          </a:xfrm>
          <a:prstGeom prst="rect">
            <a:avLst/>
          </a:prstGeom>
        </p:spPr>
        <p:txBody>
          <a:bodyPr vert="horz" wrap="square" lIns="0" tIns="12309" rIns="0" bIns="0" rtlCol="0">
            <a:spAutoFit/>
          </a:bodyPr>
          <a:lstStyle/>
          <a:p>
            <a:pPr marL="11723" algn="ctr">
              <a:spcBef>
                <a:spcPts val="97"/>
              </a:spcBef>
            </a:pPr>
            <a:r>
              <a:rPr lang="it-IT" sz="1292" b="1" spc="-9" dirty="0">
                <a:solidFill>
                  <a:srgbClr val="FFFFFF"/>
                </a:solidFill>
                <a:latin typeface="Calibri"/>
                <a:cs typeface="Calibri"/>
              </a:rPr>
              <a:t>Valutare un cambiamento</a:t>
            </a:r>
            <a:endParaRPr sz="1292" dirty="0">
              <a:latin typeface="Calibri"/>
              <a:cs typeface="Calibri"/>
            </a:endParaRPr>
          </a:p>
        </p:txBody>
      </p:sp>
      <p:sp>
        <p:nvSpPr>
          <p:cNvPr id="28" name="object 32">
            <a:extLst>
              <a:ext uri="{FF2B5EF4-FFF2-40B4-BE49-F238E27FC236}">
                <a16:creationId xmlns:a16="http://schemas.microsoft.com/office/drawing/2014/main" id="{75C54136-671C-AC86-DB06-1291E1EAF96F}"/>
              </a:ext>
            </a:extLst>
          </p:cNvPr>
          <p:cNvSpPr txBox="1"/>
          <p:nvPr/>
        </p:nvSpPr>
        <p:spPr>
          <a:xfrm>
            <a:off x="10249799" y="3364907"/>
            <a:ext cx="989428" cy="410102"/>
          </a:xfrm>
          <a:prstGeom prst="rect">
            <a:avLst/>
          </a:prstGeom>
        </p:spPr>
        <p:txBody>
          <a:bodyPr vert="horz" wrap="square" lIns="0" tIns="12309" rIns="0" bIns="0" rtlCol="0">
            <a:spAutoFit/>
          </a:bodyPr>
          <a:lstStyle/>
          <a:p>
            <a:pPr marL="11723" algn="ctr">
              <a:spcBef>
                <a:spcPts val="97"/>
              </a:spcBef>
            </a:pPr>
            <a:r>
              <a:rPr lang="it-IT" sz="1292" b="1" spc="-9" dirty="0">
                <a:solidFill>
                  <a:srgbClr val="FFFFFF"/>
                </a:solidFill>
                <a:latin typeface="Calibri"/>
                <a:cs typeface="Calibri"/>
              </a:rPr>
              <a:t>Gestire un problema</a:t>
            </a:r>
            <a:endParaRPr sz="1292" dirty="0">
              <a:latin typeface="Calibri"/>
              <a:cs typeface="Calibri"/>
            </a:endParaRPr>
          </a:p>
        </p:txBody>
      </p:sp>
      <p:sp>
        <p:nvSpPr>
          <p:cNvPr id="29" name="object 31">
            <a:extLst>
              <a:ext uri="{FF2B5EF4-FFF2-40B4-BE49-F238E27FC236}">
                <a16:creationId xmlns:a16="http://schemas.microsoft.com/office/drawing/2014/main" id="{57E2E37B-A164-E2C4-9348-3B3A40D86D67}"/>
              </a:ext>
            </a:extLst>
          </p:cNvPr>
          <p:cNvSpPr/>
          <p:nvPr/>
        </p:nvSpPr>
        <p:spPr>
          <a:xfrm>
            <a:off x="10044320" y="3280409"/>
            <a:ext cx="1338189" cy="665871"/>
          </a:xfrm>
          <a:custGeom>
            <a:avLst/>
            <a:gdLst/>
            <a:ahLst/>
            <a:cxnLst/>
            <a:rect l="l" t="t" r="r" b="b"/>
            <a:pathLst>
              <a:path w="1449704" h="721360">
                <a:moveTo>
                  <a:pt x="0" y="120141"/>
                </a:moveTo>
                <a:lnTo>
                  <a:pt x="9449" y="73402"/>
                </a:lnTo>
                <a:lnTo>
                  <a:pt x="35210" y="35210"/>
                </a:lnTo>
                <a:lnTo>
                  <a:pt x="73402" y="9449"/>
                </a:lnTo>
                <a:lnTo>
                  <a:pt x="120142" y="0"/>
                </a:lnTo>
                <a:lnTo>
                  <a:pt x="1329182" y="0"/>
                </a:lnTo>
                <a:lnTo>
                  <a:pt x="1375921" y="9449"/>
                </a:lnTo>
                <a:lnTo>
                  <a:pt x="1414113" y="35210"/>
                </a:lnTo>
                <a:lnTo>
                  <a:pt x="1439874" y="73402"/>
                </a:lnTo>
                <a:lnTo>
                  <a:pt x="1449324" y="120141"/>
                </a:lnTo>
                <a:lnTo>
                  <a:pt x="1449324" y="600709"/>
                </a:lnTo>
                <a:lnTo>
                  <a:pt x="1439874" y="647449"/>
                </a:lnTo>
                <a:lnTo>
                  <a:pt x="1414113" y="685641"/>
                </a:lnTo>
                <a:lnTo>
                  <a:pt x="1375921" y="711402"/>
                </a:lnTo>
                <a:lnTo>
                  <a:pt x="1329182" y="720851"/>
                </a:lnTo>
                <a:lnTo>
                  <a:pt x="120142" y="720851"/>
                </a:lnTo>
                <a:lnTo>
                  <a:pt x="73402" y="711402"/>
                </a:lnTo>
                <a:lnTo>
                  <a:pt x="35210" y="685641"/>
                </a:lnTo>
                <a:lnTo>
                  <a:pt x="9449" y="647449"/>
                </a:lnTo>
                <a:lnTo>
                  <a:pt x="0" y="600709"/>
                </a:lnTo>
                <a:lnTo>
                  <a:pt x="0" y="120141"/>
                </a:lnTo>
                <a:close/>
              </a:path>
            </a:pathLst>
          </a:custGeom>
          <a:ln w="6095">
            <a:solidFill>
              <a:srgbClr val="E2EAF7"/>
            </a:solidFill>
          </a:ln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30" name="object 31">
            <a:extLst>
              <a:ext uri="{FF2B5EF4-FFF2-40B4-BE49-F238E27FC236}">
                <a16:creationId xmlns:a16="http://schemas.microsoft.com/office/drawing/2014/main" id="{18600E7B-914D-E7B3-B1E8-4556F36DA693}"/>
              </a:ext>
            </a:extLst>
          </p:cNvPr>
          <p:cNvSpPr/>
          <p:nvPr/>
        </p:nvSpPr>
        <p:spPr>
          <a:xfrm>
            <a:off x="8368810" y="3217290"/>
            <a:ext cx="1338189" cy="665871"/>
          </a:xfrm>
          <a:custGeom>
            <a:avLst/>
            <a:gdLst/>
            <a:ahLst/>
            <a:cxnLst/>
            <a:rect l="l" t="t" r="r" b="b"/>
            <a:pathLst>
              <a:path w="1449704" h="721360">
                <a:moveTo>
                  <a:pt x="0" y="120141"/>
                </a:moveTo>
                <a:lnTo>
                  <a:pt x="9449" y="73402"/>
                </a:lnTo>
                <a:lnTo>
                  <a:pt x="35210" y="35210"/>
                </a:lnTo>
                <a:lnTo>
                  <a:pt x="73402" y="9449"/>
                </a:lnTo>
                <a:lnTo>
                  <a:pt x="120142" y="0"/>
                </a:lnTo>
                <a:lnTo>
                  <a:pt x="1329182" y="0"/>
                </a:lnTo>
                <a:lnTo>
                  <a:pt x="1375921" y="9449"/>
                </a:lnTo>
                <a:lnTo>
                  <a:pt x="1414113" y="35210"/>
                </a:lnTo>
                <a:lnTo>
                  <a:pt x="1439874" y="73402"/>
                </a:lnTo>
                <a:lnTo>
                  <a:pt x="1449324" y="120141"/>
                </a:lnTo>
                <a:lnTo>
                  <a:pt x="1449324" y="600709"/>
                </a:lnTo>
                <a:lnTo>
                  <a:pt x="1439874" y="647449"/>
                </a:lnTo>
                <a:lnTo>
                  <a:pt x="1414113" y="685641"/>
                </a:lnTo>
                <a:lnTo>
                  <a:pt x="1375921" y="711402"/>
                </a:lnTo>
                <a:lnTo>
                  <a:pt x="1329182" y="720851"/>
                </a:lnTo>
                <a:lnTo>
                  <a:pt x="120142" y="720851"/>
                </a:lnTo>
                <a:lnTo>
                  <a:pt x="73402" y="711402"/>
                </a:lnTo>
                <a:lnTo>
                  <a:pt x="35210" y="685641"/>
                </a:lnTo>
                <a:lnTo>
                  <a:pt x="9449" y="647449"/>
                </a:lnTo>
                <a:lnTo>
                  <a:pt x="0" y="600709"/>
                </a:lnTo>
                <a:lnTo>
                  <a:pt x="0" y="120141"/>
                </a:lnTo>
                <a:close/>
              </a:path>
            </a:pathLst>
          </a:custGeom>
          <a:ln w="6095">
            <a:solidFill>
              <a:srgbClr val="E2EAF7"/>
            </a:solidFill>
          </a:ln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27953DB5-E72D-4BD2-E9CB-2CCB4C2DCD80}"/>
              </a:ext>
            </a:extLst>
          </p:cNvPr>
          <p:cNvSpPr/>
          <p:nvPr/>
        </p:nvSpPr>
        <p:spPr>
          <a:xfrm>
            <a:off x="4920099" y="3236343"/>
            <a:ext cx="1338189" cy="665871"/>
          </a:xfrm>
          <a:custGeom>
            <a:avLst/>
            <a:gdLst/>
            <a:ahLst/>
            <a:cxnLst/>
            <a:rect l="l" t="t" r="r" b="b"/>
            <a:pathLst>
              <a:path w="1449704" h="721360">
                <a:moveTo>
                  <a:pt x="0" y="120141"/>
                </a:moveTo>
                <a:lnTo>
                  <a:pt x="9449" y="73402"/>
                </a:lnTo>
                <a:lnTo>
                  <a:pt x="35210" y="35210"/>
                </a:lnTo>
                <a:lnTo>
                  <a:pt x="73402" y="9449"/>
                </a:lnTo>
                <a:lnTo>
                  <a:pt x="120142" y="0"/>
                </a:lnTo>
                <a:lnTo>
                  <a:pt x="1329182" y="0"/>
                </a:lnTo>
                <a:lnTo>
                  <a:pt x="1375921" y="9449"/>
                </a:lnTo>
                <a:lnTo>
                  <a:pt x="1414113" y="35210"/>
                </a:lnTo>
                <a:lnTo>
                  <a:pt x="1439874" y="73402"/>
                </a:lnTo>
                <a:lnTo>
                  <a:pt x="1449324" y="120141"/>
                </a:lnTo>
                <a:lnTo>
                  <a:pt x="1449324" y="600709"/>
                </a:lnTo>
                <a:lnTo>
                  <a:pt x="1439874" y="647449"/>
                </a:lnTo>
                <a:lnTo>
                  <a:pt x="1414113" y="685641"/>
                </a:lnTo>
                <a:lnTo>
                  <a:pt x="1375921" y="711402"/>
                </a:lnTo>
                <a:lnTo>
                  <a:pt x="1329182" y="720851"/>
                </a:lnTo>
                <a:lnTo>
                  <a:pt x="120142" y="720851"/>
                </a:lnTo>
                <a:lnTo>
                  <a:pt x="73402" y="711402"/>
                </a:lnTo>
                <a:lnTo>
                  <a:pt x="35210" y="685641"/>
                </a:lnTo>
                <a:lnTo>
                  <a:pt x="9449" y="647449"/>
                </a:lnTo>
                <a:lnTo>
                  <a:pt x="0" y="600709"/>
                </a:lnTo>
                <a:lnTo>
                  <a:pt x="0" y="120141"/>
                </a:lnTo>
                <a:close/>
              </a:path>
            </a:pathLst>
          </a:custGeom>
          <a:ln w="6095">
            <a:solidFill>
              <a:srgbClr val="E2EAF7"/>
            </a:solidFill>
          </a:ln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CC3718F2-0D7D-3A53-8572-80C83CA9B96E}"/>
              </a:ext>
            </a:extLst>
          </p:cNvPr>
          <p:cNvSpPr/>
          <p:nvPr/>
        </p:nvSpPr>
        <p:spPr>
          <a:xfrm>
            <a:off x="3208938" y="3217289"/>
            <a:ext cx="1338189" cy="665871"/>
          </a:xfrm>
          <a:custGeom>
            <a:avLst/>
            <a:gdLst/>
            <a:ahLst/>
            <a:cxnLst/>
            <a:rect l="l" t="t" r="r" b="b"/>
            <a:pathLst>
              <a:path w="1449704" h="721360">
                <a:moveTo>
                  <a:pt x="0" y="120141"/>
                </a:moveTo>
                <a:lnTo>
                  <a:pt x="9449" y="73402"/>
                </a:lnTo>
                <a:lnTo>
                  <a:pt x="35210" y="35210"/>
                </a:lnTo>
                <a:lnTo>
                  <a:pt x="73402" y="9449"/>
                </a:lnTo>
                <a:lnTo>
                  <a:pt x="120142" y="0"/>
                </a:lnTo>
                <a:lnTo>
                  <a:pt x="1329182" y="0"/>
                </a:lnTo>
                <a:lnTo>
                  <a:pt x="1375921" y="9449"/>
                </a:lnTo>
                <a:lnTo>
                  <a:pt x="1414113" y="35210"/>
                </a:lnTo>
                <a:lnTo>
                  <a:pt x="1439874" y="73402"/>
                </a:lnTo>
                <a:lnTo>
                  <a:pt x="1449324" y="120141"/>
                </a:lnTo>
                <a:lnTo>
                  <a:pt x="1449324" y="600709"/>
                </a:lnTo>
                <a:lnTo>
                  <a:pt x="1439874" y="647449"/>
                </a:lnTo>
                <a:lnTo>
                  <a:pt x="1414113" y="685641"/>
                </a:lnTo>
                <a:lnTo>
                  <a:pt x="1375921" y="711402"/>
                </a:lnTo>
                <a:lnTo>
                  <a:pt x="1329182" y="720851"/>
                </a:lnTo>
                <a:lnTo>
                  <a:pt x="120142" y="720851"/>
                </a:lnTo>
                <a:lnTo>
                  <a:pt x="73402" y="711402"/>
                </a:lnTo>
                <a:lnTo>
                  <a:pt x="35210" y="685641"/>
                </a:lnTo>
                <a:lnTo>
                  <a:pt x="9449" y="647449"/>
                </a:lnTo>
                <a:lnTo>
                  <a:pt x="0" y="600709"/>
                </a:lnTo>
                <a:lnTo>
                  <a:pt x="0" y="120141"/>
                </a:lnTo>
                <a:close/>
              </a:path>
            </a:pathLst>
          </a:custGeom>
          <a:ln w="6095">
            <a:solidFill>
              <a:srgbClr val="E2EAF7"/>
            </a:solidFill>
          </a:ln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33" name="object 77">
            <a:extLst>
              <a:ext uri="{FF2B5EF4-FFF2-40B4-BE49-F238E27FC236}">
                <a16:creationId xmlns:a16="http://schemas.microsoft.com/office/drawing/2014/main" id="{C8003134-B9E8-A336-12EE-B8C88C8AB8A1}"/>
              </a:ext>
            </a:extLst>
          </p:cNvPr>
          <p:cNvSpPr/>
          <p:nvPr/>
        </p:nvSpPr>
        <p:spPr>
          <a:xfrm>
            <a:off x="5233062" y="2482543"/>
            <a:ext cx="564466" cy="564466"/>
          </a:xfrm>
          <a:custGeom>
            <a:avLst/>
            <a:gdLst/>
            <a:ahLst/>
            <a:cxnLst/>
            <a:rect l="l" t="t" r="r" b="b"/>
            <a:pathLst>
              <a:path w="611504" h="611505">
                <a:moveTo>
                  <a:pt x="0" y="305562"/>
                </a:moveTo>
                <a:lnTo>
                  <a:pt x="3998" y="255991"/>
                </a:lnTo>
                <a:lnTo>
                  <a:pt x="15575" y="208970"/>
                </a:lnTo>
                <a:lnTo>
                  <a:pt x="34101" y="165127"/>
                </a:lnTo>
                <a:lnTo>
                  <a:pt x="58948" y="125089"/>
                </a:lnTo>
                <a:lnTo>
                  <a:pt x="89487" y="89487"/>
                </a:lnTo>
                <a:lnTo>
                  <a:pt x="125089" y="58948"/>
                </a:lnTo>
                <a:lnTo>
                  <a:pt x="165127" y="34101"/>
                </a:lnTo>
                <a:lnTo>
                  <a:pt x="208970" y="15575"/>
                </a:lnTo>
                <a:lnTo>
                  <a:pt x="255991" y="3998"/>
                </a:lnTo>
                <a:lnTo>
                  <a:pt x="305562" y="0"/>
                </a:lnTo>
                <a:lnTo>
                  <a:pt x="355132" y="3998"/>
                </a:lnTo>
                <a:lnTo>
                  <a:pt x="402153" y="15575"/>
                </a:lnTo>
                <a:lnTo>
                  <a:pt x="445996" y="34101"/>
                </a:lnTo>
                <a:lnTo>
                  <a:pt x="486034" y="58948"/>
                </a:lnTo>
                <a:lnTo>
                  <a:pt x="521636" y="89487"/>
                </a:lnTo>
                <a:lnTo>
                  <a:pt x="552175" y="125089"/>
                </a:lnTo>
                <a:lnTo>
                  <a:pt x="577022" y="165127"/>
                </a:lnTo>
                <a:lnTo>
                  <a:pt x="595548" y="208970"/>
                </a:lnTo>
                <a:lnTo>
                  <a:pt x="607125" y="255991"/>
                </a:lnTo>
                <a:lnTo>
                  <a:pt x="611124" y="305562"/>
                </a:lnTo>
                <a:lnTo>
                  <a:pt x="607125" y="355132"/>
                </a:lnTo>
                <a:lnTo>
                  <a:pt x="595548" y="402153"/>
                </a:lnTo>
                <a:lnTo>
                  <a:pt x="577022" y="445996"/>
                </a:lnTo>
                <a:lnTo>
                  <a:pt x="552175" y="486034"/>
                </a:lnTo>
                <a:lnTo>
                  <a:pt x="521636" y="521636"/>
                </a:lnTo>
                <a:lnTo>
                  <a:pt x="486034" y="552175"/>
                </a:lnTo>
                <a:lnTo>
                  <a:pt x="445996" y="577022"/>
                </a:lnTo>
                <a:lnTo>
                  <a:pt x="402153" y="595548"/>
                </a:lnTo>
                <a:lnTo>
                  <a:pt x="355132" y="607125"/>
                </a:lnTo>
                <a:lnTo>
                  <a:pt x="305562" y="611124"/>
                </a:lnTo>
                <a:lnTo>
                  <a:pt x="255991" y="607125"/>
                </a:lnTo>
                <a:lnTo>
                  <a:pt x="208970" y="595548"/>
                </a:lnTo>
                <a:lnTo>
                  <a:pt x="165127" y="577022"/>
                </a:lnTo>
                <a:lnTo>
                  <a:pt x="125089" y="552175"/>
                </a:lnTo>
                <a:lnTo>
                  <a:pt x="89487" y="521636"/>
                </a:lnTo>
                <a:lnTo>
                  <a:pt x="58948" y="486034"/>
                </a:lnTo>
                <a:lnTo>
                  <a:pt x="34101" y="445996"/>
                </a:lnTo>
                <a:lnTo>
                  <a:pt x="15575" y="402153"/>
                </a:lnTo>
                <a:lnTo>
                  <a:pt x="3998" y="355132"/>
                </a:lnTo>
                <a:lnTo>
                  <a:pt x="0" y="305562"/>
                </a:lnTo>
                <a:close/>
              </a:path>
            </a:pathLst>
          </a:custGeom>
          <a:ln w="57912">
            <a:solidFill>
              <a:srgbClr val="234583"/>
            </a:solidFill>
          </a:ln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34" name="object 78">
            <a:extLst>
              <a:ext uri="{FF2B5EF4-FFF2-40B4-BE49-F238E27FC236}">
                <a16:creationId xmlns:a16="http://schemas.microsoft.com/office/drawing/2014/main" id="{06918F12-1D14-0ADB-CDC3-ED311200CB42}"/>
              </a:ext>
            </a:extLst>
          </p:cNvPr>
          <p:cNvSpPr/>
          <p:nvPr/>
        </p:nvSpPr>
        <p:spPr>
          <a:xfrm>
            <a:off x="5349219" y="2610685"/>
            <a:ext cx="305972" cy="281354"/>
          </a:xfrm>
          <a:custGeom>
            <a:avLst/>
            <a:gdLst/>
            <a:ahLst/>
            <a:cxnLst/>
            <a:rect l="l" t="t" r="r" b="b"/>
            <a:pathLst>
              <a:path w="331470" h="304800">
                <a:moveTo>
                  <a:pt x="13434" y="0"/>
                </a:moveTo>
                <a:lnTo>
                  <a:pt x="5821" y="0"/>
                </a:lnTo>
                <a:lnTo>
                  <a:pt x="0" y="5821"/>
                </a:lnTo>
                <a:lnTo>
                  <a:pt x="0" y="21059"/>
                </a:lnTo>
                <a:lnTo>
                  <a:pt x="5821" y="26881"/>
                </a:lnTo>
                <a:lnTo>
                  <a:pt x="21047" y="26881"/>
                </a:lnTo>
                <a:lnTo>
                  <a:pt x="26869" y="32703"/>
                </a:lnTo>
                <a:lnTo>
                  <a:pt x="26869" y="264236"/>
                </a:lnTo>
                <a:lnTo>
                  <a:pt x="51430" y="301393"/>
                </a:lnTo>
                <a:lnTo>
                  <a:pt x="325569" y="304542"/>
                </a:lnTo>
                <a:lnTo>
                  <a:pt x="331391" y="298720"/>
                </a:lnTo>
                <a:lnTo>
                  <a:pt x="331391" y="283494"/>
                </a:lnTo>
                <a:lnTo>
                  <a:pt x="325569" y="277672"/>
                </a:lnTo>
                <a:lnTo>
                  <a:pt x="59560" y="277671"/>
                </a:lnTo>
                <a:lnTo>
                  <a:pt x="53739" y="271849"/>
                </a:lnTo>
                <a:lnTo>
                  <a:pt x="53739" y="239605"/>
                </a:lnTo>
                <a:lnTo>
                  <a:pt x="331390" y="214974"/>
                </a:lnTo>
                <a:lnTo>
                  <a:pt x="331390" y="212735"/>
                </a:lnTo>
                <a:lnTo>
                  <a:pt x="53739" y="212735"/>
                </a:lnTo>
                <a:lnTo>
                  <a:pt x="53739" y="170190"/>
                </a:lnTo>
                <a:lnTo>
                  <a:pt x="331390" y="170190"/>
                </a:lnTo>
                <a:lnTo>
                  <a:pt x="331390" y="152276"/>
                </a:lnTo>
                <a:lnTo>
                  <a:pt x="53739" y="152276"/>
                </a:lnTo>
                <a:lnTo>
                  <a:pt x="53739" y="120927"/>
                </a:lnTo>
                <a:lnTo>
                  <a:pt x="331390" y="120928"/>
                </a:lnTo>
                <a:lnTo>
                  <a:pt x="331390" y="103014"/>
                </a:lnTo>
                <a:lnTo>
                  <a:pt x="53739" y="103014"/>
                </a:lnTo>
                <a:lnTo>
                  <a:pt x="53739" y="71665"/>
                </a:lnTo>
                <a:lnTo>
                  <a:pt x="331390" y="71665"/>
                </a:lnTo>
                <a:lnTo>
                  <a:pt x="331390" y="44795"/>
                </a:lnTo>
                <a:lnTo>
                  <a:pt x="53739" y="44795"/>
                </a:lnTo>
                <a:lnTo>
                  <a:pt x="53739" y="40316"/>
                </a:lnTo>
                <a:lnTo>
                  <a:pt x="50590" y="24565"/>
                </a:lnTo>
                <a:lnTo>
                  <a:pt x="41983" y="11757"/>
                </a:lnTo>
                <a:lnTo>
                  <a:pt x="29178" y="3149"/>
                </a:lnTo>
                <a:lnTo>
                  <a:pt x="13434" y="0"/>
                </a:lnTo>
                <a:close/>
              </a:path>
              <a:path w="331470" h="304800">
                <a:moveTo>
                  <a:pt x="120912" y="170190"/>
                </a:moveTo>
                <a:lnTo>
                  <a:pt x="102999" y="170190"/>
                </a:lnTo>
                <a:lnTo>
                  <a:pt x="103000" y="208256"/>
                </a:lnTo>
                <a:lnTo>
                  <a:pt x="53739" y="212735"/>
                </a:lnTo>
                <a:lnTo>
                  <a:pt x="331390" y="212735"/>
                </a:lnTo>
                <a:lnTo>
                  <a:pt x="331390" y="206913"/>
                </a:lnTo>
                <a:lnTo>
                  <a:pt x="120913" y="206913"/>
                </a:lnTo>
                <a:lnTo>
                  <a:pt x="120912" y="170190"/>
                </a:lnTo>
                <a:close/>
              </a:path>
              <a:path w="331470" h="304800">
                <a:moveTo>
                  <a:pt x="188086" y="170190"/>
                </a:moveTo>
                <a:lnTo>
                  <a:pt x="170173" y="170190"/>
                </a:lnTo>
                <a:lnTo>
                  <a:pt x="170173" y="202434"/>
                </a:lnTo>
                <a:lnTo>
                  <a:pt x="120913" y="206913"/>
                </a:lnTo>
                <a:lnTo>
                  <a:pt x="331390" y="206913"/>
                </a:lnTo>
                <a:lnTo>
                  <a:pt x="331390" y="200643"/>
                </a:lnTo>
                <a:lnTo>
                  <a:pt x="188086" y="200643"/>
                </a:lnTo>
                <a:lnTo>
                  <a:pt x="188086" y="170190"/>
                </a:lnTo>
                <a:close/>
              </a:path>
              <a:path w="331470" h="304800">
                <a:moveTo>
                  <a:pt x="255260" y="170190"/>
                </a:moveTo>
                <a:lnTo>
                  <a:pt x="237347" y="170190"/>
                </a:lnTo>
                <a:lnTo>
                  <a:pt x="237347" y="196165"/>
                </a:lnTo>
                <a:lnTo>
                  <a:pt x="188086" y="200643"/>
                </a:lnTo>
                <a:lnTo>
                  <a:pt x="331390" y="200643"/>
                </a:lnTo>
                <a:lnTo>
                  <a:pt x="331390" y="194821"/>
                </a:lnTo>
                <a:lnTo>
                  <a:pt x="255260" y="194821"/>
                </a:lnTo>
                <a:lnTo>
                  <a:pt x="255260" y="170190"/>
                </a:lnTo>
                <a:close/>
              </a:path>
              <a:path w="331470" h="304800">
                <a:moveTo>
                  <a:pt x="331390" y="170190"/>
                </a:moveTo>
                <a:lnTo>
                  <a:pt x="304521" y="170190"/>
                </a:lnTo>
                <a:lnTo>
                  <a:pt x="304521" y="190343"/>
                </a:lnTo>
                <a:lnTo>
                  <a:pt x="255260" y="194821"/>
                </a:lnTo>
                <a:lnTo>
                  <a:pt x="331390" y="194821"/>
                </a:lnTo>
                <a:lnTo>
                  <a:pt x="331390" y="170190"/>
                </a:lnTo>
                <a:close/>
              </a:path>
              <a:path w="331470" h="304800">
                <a:moveTo>
                  <a:pt x="120912" y="120928"/>
                </a:moveTo>
                <a:lnTo>
                  <a:pt x="102999" y="120928"/>
                </a:lnTo>
                <a:lnTo>
                  <a:pt x="102999" y="152276"/>
                </a:lnTo>
                <a:lnTo>
                  <a:pt x="120912" y="152276"/>
                </a:lnTo>
                <a:lnTo>
                  <a:pt x="120912" y="120928"/>
                </a:lnTo>
                <a:close/>
              </a:path>
              <a:path w="331470" h="304800">
                <a:moveTo>
                  <a:pt x="188086" y="120928"/>
                </a:moveTo>
                <a:lnTo>
                  <a:pt x="170173" y="120928"/>
                </a:lnTo>
                <a:lnTo>
                  <a:pt x="170173" y="152276"/>
                </a:lnTo>
                <a:lnTo>
                  <a:pt x="188086" y="152276"/>
                </a:lnTo>
                <a:lnTo>
                  <a:pt x="188086" y="120928"/>
                </a:lnTo>
                <a:close/>
              </a:path>
              <a:path w="331470" h="304800">
                <a:moveTo>
                  <a:pt x="255260" y="120928"/>
                </a:moveTo>
                <a:lnTo>
                  <a:pt x="237347" y="120928"/>
                </a:lnTo>
                <a:lnTo>
                  <a:pt x="237347" y="152276"/>
                </a:lnTo>
                <a:lnTo>
                  <a:pt x="255260" y="152276"/>
                </a:lnTo>
                <a:lnTo>
                  <a:pt x="255260" y="120928"/>
                </a:lnTo>
                <a:close/>
              </a:path>
              <a:path w="331470" h="304800">
                <a:moveTo>
                  <a:pt x="331390" y="120928"/>
                </a:moveTo>
                <a:lnTo>
                  <a:pt x="304521" y="120928"/>
                </a:lnTo>
                <a:lnTo>
                  <a:pt x="304521" y="152276"/>
                </a:lnTo>
                <a:lnTo>
                  <a:pt x="331390" y="152276"/>
                </a:lnTo>
                <a:lnTo>
                  <a:pt x="331390" y="120928"/>
                </a:lnTo>
                <a:close/>
              </a:path>
              <a:path w="331470" h="304800">
                <a:moveTo>
                  <a:pt x="120912" y="71665"/>
                </a:moveTo>
                <a:lnTo>
                  <a:pt x="102999" y="71665"/>
                </a:lnTo>
                <a:lnTo>
                  <a:pt x="102999" y="103014"/>
                </a:lnTo>
                <a:lnTo>
                  <a:pt x="120912" y="103014"/>
                </a:lnTo>
                <a:lnTo>
                  <a:pt x="120912" y="71665"/>
                </a:lnTo>
                <a:close/>
              </a:path>
              <a:path w="331470" h="304800">
                <a:moveTo>
                  <a:pt x="188086" y="71665"/>
                </a:moveTo>
                <a:lnTo>
                  <a:pt x="170173" y="71665"/>
                </a:lnTo>
                <a:lnTo>
                  <a:pt x="170173" y="103014"/>
                </a:lnTo>
                <a:lnTo>
                  <a:pt x="188086" y="103014"/>
                </a:lnTo>
                <a:lnTo>
                  <a:pt x="188086" y="71665"/>
                </a:lnTo>
                <a:close/>
              </a:path>
              <a:path w="331470" h="304800">
                <a:moveTo>
                  <a:pt x="255260" y="71665"/>
                </a:moveTo>
                <a:lnTo>
                  <a:pt x="237347" y="71665"/>
                </a:lnTo>
                <a:lnTo>
                  <a:pt x="237347" y="103014"/>
                </a:lnTo>
                <a:lnTo>
                  <a:pt x="255260" y="103014"/>
                </a:lnTo>
                <a:lnTo>
                  <a:pt x="255260" y="71665"/>
                </a:lnTo>
                <a:close/>
              </a:path>
              <a:path w="331470" h="304800">
                <a:moveTo>
                  <a:pt x="331390" y="71665"/>
                </a:moveTo>
                <a:lnTo>
                  <a:pt x="304521" y="71665"/>
                </a:lnTo>
                <a:lnTo>
                  <a:pt x="304521" y="103014"/>
                </a:lnTo>
                <a:lnTo>
                  <a:pt x="331390" y="103014"/>
                </a:lnTo>
                <a:lnTo>
                  <a:pt x="331390" y="71665"/>
                </a:lnTo>
                <a:close/>
              </a:path>
            </a:pathLst>
          </a:custGeom>
          <a:solidFill>
            <a:srgbClr val="234583"/>
          </a:solidFill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35" name="object 59">
            <a:extLst>
              <a:ext uri="{FF2B5EF4-FFF2-40B4-BE49-F238E27FC236}">
                <a16:creationId xmlns:a16="http://schemas.microsoft.com/office/drawing/2014/main" id="{CC1847B8-665C-21F6-318D-E3A3F099EF71}"/>
              </a:ext>
            </a:extLst>
          </p:cNvPr>
          <p:cNvSpPr/>
          <p:nvPr/>
        </p:nvSpPr>
        <p:spPr>
          <a:xfrm>
            <a:off x="7096897" y="2522283"/>
            <a:ext cx="395654" cy="326488"/>
          </a:xfrm>
          <a:custGeom>
            <a:avLst/>
            <a:gdLst/>
            <a:ahLst/>
            <a:cxnLst/>
            <a:rect l="l" t="t" r="r" b="b"/>
            <a:pathLst>
              <a:path w="428625" h="353694">
                <a:moveTo>
                  <a:pt x="324485" y="332231"/>
                </a:moveTo>
                <a:lnTo>
                  <a:pt x="324485" y="273050"/>
                </a:lnTo>
                <a:lnTo>
                  <a:pt x="330890" y="269680"/>
                </a:lnTo>
                <a:lnTo>
                  <a:pt x="336962" y="265715"/>
                </a:lnTo>
                <a:lnTo>
                  <a:pt x="342701" y="261227"/>
                </a:lnTo>
                <a:lnTo>
                  <a:pt x="348107" y="256285"/>
                </a:lnTo>
                <a:lnTo>
                  <a:pt x="354202" y="258444"/>
                </a:lnTo>
                <a:lnTo>
                  <a:pt x="360680" y="259460"/>
                </a:lnTo>
                <a:lnTo>
                  <a:pt x="367538" y="259460"/>
                </a:lnTo>
                <a:lnTo>
                  <a:pt x="391114" y="254646"/>
                </a:lnTo>
                <a:lnTo>
                  <a:pt x="410416" y="241522"/>
                </a:lnTo>
                <a:lnTo>
                  <a:pt x="423455" y="222063"/>
                </a:lnTo>
                <a:lnTo>
                  <a:pt x="428244" y="198246"/>
                </a:lnTo>
                <a:lnTo>
                  <a:pt x="427245" y="187104"/>
                </a:lnTo>
                <a:lnTo>
                  <a:pt x="424354" y="176641"/>
                </a:lnTo>
                <a:lnTo>
                  <a:pt x="419725" y="167010"/>
                </a:lnTo>
                <a:lnTo>
                  <a:pt x="413512" y="158368"/>
                </a:lnTo>
                <a:lnTo>
                  <a:pt x="419671" y="149782"/>
                </a:lnTo>
                <a:lnTo>
                  <a:pt x="424307" y="140160"/>
                </a:lnTo>
                <a:lnTo>
                  <a:pt x="427228" y="129704"/>
                </a:lnTo>
                <a:lnTo>
                  <a:pt x="428244" y="118617"/>
                </a:lnTo>
                <a:lnTo>
                  <a:pt x="423757" y="95424"/>
                </a:lnTo>
                <a:lnTo>
                  <a:pt x="411495" y="76326"/>
                </a:lnTo>
                <a:lnTo>
                  <a:pt x="393257" y="63039"/>
                </a:lnTo>
                <a:lnTo>
                  <a:pt x="370839" y="57276"/>
                </a:lnTo>
                <a:lnTo>
                  <a:pt x="358548" y="34289"/>
                </a:lnTo>
                <a:lnTo>
                  <a:pt x="341185" y="16160"/>
                </a:lnTo>
                <a:lnTo>
                  <a:pt x="319726" y="4270"/>
                </a:lnTo>
                <a:lnTo>
                  <a:pt x="295148" y="0"/>
                </a:lnTo>
                <a:lnTo>
                  <a:pt x="263856" y="7068"/>
                </a:lnTo>
                <a:lnTo>
                  <a:pt x="238363" y="26162"/>
                </a:lnTo>
                <a:lnTo>
                  <a:pt x="220656" y="54399"/>
                </a:lnTo>
                <a:lnTo>
                  <a:pt x="212725" y="88900"/>
                </a:lnTo>
                <a:lnTo>
                  <a:pt x="210185" y="89661"/>
                </a:lnTo>
                <a:lnTo>
                  <a:pt x="208407" y="91058"/>
                </a:lnTo>
                <a:lnTo>
                  <a:pt x="206121" y="91947"/>
                </a:lnTo>
                <a:lnTo>
                  <a:pt x="166750" y="65912"/>
                </a:lnTo>
                <a:lnTo>
                  <a:pt x="3683" y="173735"/>
                </a:lnTo>
                <a:lnTo>
                  <a:pt x="15112" y="191515"/>
                </a:lnTo>
                <a:lnTo>
                  <a:pt x="166750" y="91185"/>
                </a:lnTo>
                <a:lnTo>
                  <a:pt x="186562" y="104139"/>
                </a:lnTo>
                <a:lnTo>
                  <a:pt x="178558" y="113385"/>
                </a:lnTo>
                <a:lnTo>
                  <a:pt x="172338" y="123904"/>
                </a:lnTo>
                <a:lnTo>
                  <a:pt x="168310" y="135590"/>
                </a:lnTo>
                <a:lnTo>
                  <a:pt x="166877" y="148335"/>
                </a:lnTo>
                <a:lnTo>
                  <a:pt x="168693" y="162583"/>
                </a:lnTo>
                <a:lnTo>
                  <a:pt x="173783" y="175450"/>
                </a:lnTo>
                <a:lnTo>
                  <a:pt x="181611" y="186697"/>
                </a:lnTo>
                <a:lnTo>
                  <a:pt x="191643" y="196087"/>
                </a:lnTo>
                <a:lnTo>
                  <a:pt x="134493" y="196087"/>
                </a:lnTo>
                <a:lnTo>
                  <a:pt x="134493" y="332231"/>
                </a:lnTo>
                <a:lnTo>
                  <a:pt x="71500" y="332231"/>
                </a:lnTo>
                <a:lnTo>
                  <a:pt x="71500" y="181736"/>
                </a:lnTo>
                <a:lnTo>
                  <a:pt x="50546" y="181736"/>
                </a:lnTo>
                <a:lnTo>
                  <a:pt x="50546" y="332231"/>
                </a:lnTo>
                <a:lnTo>
                  <a:pt x="0" y="332231"/>
                </a:lnTo>
                <a:lnTo>
                  <a:pt x="0" y="353567"/>
                </a:lnTo>
                <a:lnTo>
                  <a:pt x="428244" y="353567"/>
                </a:lnTo>
                <a:lnTo>
                  <a:pt x="428244" y="332231"/>
                </a:lnTo>
                <a:lnTo>
                  <a:pt x="324485" y="332231"/>
                </a:lnTo>
                <a:close/>
              </a:path>
            </a:pathLst>
          </a:custGeom>
          <a:ln w="9144">
            <a:solidFill>
              <a:srgbClr val="234583"/>
            </a:solidFill>
          </a:ln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36" name="object 57">
            <a:extLst>
              <a:ext uri="{FF2B5EF4-FFF2-40B4-BE49-F238E27FC236}">
                <a16:creationId xmlns:a16="http://schemas.microsoft.com/office/drawing/2014/main" id="{6B0F53BC-A159-8418-D08F-9F76C17F447F}"/>
              </a:ext>
            </a:extLst>
          </p:cNvPr>
          <p:cNvSpPr/>
          <p:nvPr/>
        </p:nvSpPr>
        <p:spPr>
          <a:xfrm>
            <a:off x="6998627" y="2441925"/>
            <a:ext cx="565638" cy="564466"/>
          </a:xfrm>
          <a:custGeom>
            <a:avLst/>
            <a:gdLst/>
            <a:ahLst/>
            <a:cxnLst/>
            <a:rect l="l" t="t" r="r" b="b"/>
            <a:pathLst>
              <a:path w="612775" h="611505">
                <a:moveTo>
                  <a:pt x="0" y="305562"/>
                </a:moveTo>
                <a:lnTo>
                  <a:pt x="4009" y="255991"/>
                </a:lnTo>
                <a:lnTo>
                  <a:pt x="15617" y="208970"/>
                </a:lnTo>
                <a:lnTo>
                  <a:pt x="34193" y="165127"/>
                </a:lnTo>
                <a:lnTo>
                  <a:pt x="59106" y="125089"/>
                </a:lnTo>
                <a:lnTo>
                  <a:pt x="89725" y="89487"/>
                </a:lnTo>
                <a:lnTo>
                  <a:pt x="125419" y="58948"/>
                </a:lnTo>
                <a:lnTo>
                  <a:pt x="165556" y="34101"/>
                </a:lnTo>
                <a:lnTo>
                  <a:pt x="209507" y="15575"/>
                </a:lnTo>
                <a:lnTo>
                  <a:pt x="256640" y="3998"/>
                </a:lnTo>
                <a:lnTo>
                  <a:pt x="306324" y="0"/>
                </a:lnTo>
                <a:lnTo>
                  <a:pt x="356007" y="3998"/>
                </a:lnTo>
                <a:lnTo>
                  <a:pt x="403140" y="15575"/>
                </a:lnTo>
                <a:lnTo>
                  <a:pt x="447091" y="34101"/>
                </a:lnTo>
                <a:lnTo>
                  <a:pt x="487228" y="58948"/>
                </a:lnTo>
                <a:lnTo>
                  <a:pt x="522922" y="89487"/>
                </a:lnTo>
                <a:lnTo>
                  <a:pt x="553541" y="125089"/>
                </a:lnTo>
                <a:lnTo>
                  <a:pt x="578454" y="165127"/>
                </a:lnTo>
                <a:lnTo>
                  <a:pt x="597030" y="208970"/>
                </a:lnTo>
                <a:lnTo>
                  <a:pt x="608638" y="255991"/>
                </a:lnTo>
                <a:lnTo>
                  <a:pt x="612648" y="305562"/>
                </a:lnTo>
                <a:lnTo>
                  <a:pt x="608638" y="355132"/>
                </a:lnTo>
                <a:lnTo>
                  <a:pt x="597030" y="402153"/>
                </a:lnTo>
                <a:lnTo>
                  <a:pt x="578454" y="445996"/>
                </a:lnTo>
                <a:lnTo>
                  <a:pt x="553541" y="486034"/>
                </a:lnTo>
                <a:lnTo>
                  <a:pt x="522922" y="521636"/>
                </a:lnTo>
                <a:lnTo>
                  <a:pt x="487228" y="552175"/>
                </a:lnTo>
                <a:lnTo>
                  <a:pt x="447091" y="577022"/>
                </a:lnTo>
                <a:lnTo>
                  <a:pt x="403140" y="595548"/>
                </a:lnTo>
                <a:lnTo>
                  <a:pt x="356007" y="607125"/>
                </a:lnTo>
                <a:lnTo>
                  <a:pt x="306324" y="611124"/>
                </a:lnTo>
                <a:lnTo>
                  <a:pt x="256640" y="607125"/>
                </a:lnTo>
                <a:lnTo>
                  <a:pt x="209507" y="595548"/>
                </a:lnTo>
                <a:lnTo>
                  <a:pt x="165556" y="577022"/>
                </a:lnTo>
                <a:lnTo>
                  <a:pt x="125419" y="552175"/>
                </a:lnTo>
                <a:lnTo>
                  <a:pt x="89725" y="521636"/>
                </a:lnTo>
                <a:lnTo>
                  <a:pt x="59106" y="486034"/>
                </a:lnTo>
                <a:lnTo>
                  <a:pt x="34193" y="445996"/>
                </a:lnTo>
                <a:lnTo>
                  <a:pt x="15617" y="402153"/>
                </a:lnTo>
                <a:lnTo>
                  <a:pt x="4009" y="355132"/>
                </a:lnTo>
                <a:lnTo>
                  <a:pt x="0" y="305562"/>
                </a:lnTo>
                <a:close/>
              </a:path>
            </a:pathLst>
          </a:custGeom>
          <a:ln w="57912">
            <a:solidFill>
              <a:srgbClr val="234583"/>
            </a:solidFill>
          </a:ln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37" name="object 46">
            <a:extLst>
              <a:ext uri="{FF2B5EF4-FFF2-40B4-BE49-F238E27FC236}">
                <a16:creationId xmlns:a16="http://schemas.microsoft.com/office/drawing/2014/main" id="{AE5E8AB9-6205-2674-99EF-D1D71C5B1E29}"/>
              </a:ext>
            </a:extLst>
          </p:cNvPr>
          <p:cNvSpPr/>
          <p:nvPr/>
        </p:nvSpPr>
        <p:spPr>
          <a:xfrm>
            <a:off x="9651617" y="2623244"/>
            <a:ext cx="458372" cy="160020"/>
          </a:xfrm>
          <a:custGeom>
            <a:avLst/>
            <a:gdLst/>
            <a:ahLst/>
            <a:cxnLst/>
            <a:rect l="l" t="t" r="r" b="b"/>
            <a:pathLst>
              <a:path w="496570" h="173355">
                <a:moveTo>
                  <a:pt x="240190" y="24257"/>
                </a:moveTo>
                <a:lnTo>
                  <a:pt x="230262" y="20252"/>
                </a:lnTo>
                <a:lnTo>
                  <a:pt x="218299" y="19462"/>
                </a:lnTo>
                <a:lnTo>
                  <a:pt x="204454" y="19006"/>
                </a:lnTo>
                <a:lnTo>
                  <a:pt x="188882" y="16001"/>
                </a:lnTo>
                <a:lnTo>
                  <a:pt x="179679" y="17928"/>
                </a:lnTo>
                <a:lnTo>
                  <a:pt x="169356" y="17129"/>
                </a:lnTo>
                <a:lnTo>
                  <a:pt x="159843" y="15162"/>
                </a:lnTo>
                <a:lnTo>
                  <a:pt x="153068" y="13588"/>
                </a:lnTo>
                <a:lnTo>
                  <a:pt x="144438" y="12731"/>
                </a:lnTo>
                <a:lnTo>
                  <a:pt x="137654" y="9874"/>
                </a:lnTo>
                <a:lnTo>
                  <a:pt x="131369" y="7731"/>
                </a:lnTo>
                <a:lnTo>
                  <a:pt x="124239" y="9016"/>
                </a:lnTo>
                <a:lnTo>
                  <a:pt x="102137" y="11076"/>
                </a:lnTo>
                <a:lnTo>
                  <a:pt x="77916" y="13112"/>
                </a:lnTo>
                <a:lnTo>
                  <a:pt x="54409" y="14624"/>
                </a:lnTo>
                <a:lnTo>
                  <a:pt x="34450" y="15112"/>
                </a:lnTo>
                <a:lnTo>
                  <a:pt x="22856" y="18571"/>
                </a:lnTo>
                <a:lnTo>
                  <a:pt x="8939" y="22971"/>
                </a:lnTo>
                <a:lnTo>
                  <a:pt x="0" y="30775"/>
                </a:lnTo>
                <a:lnTo>
                  <a:pt x="3335" y="44450"/>
                </a:lnTo>
                <a:lnTo>
                  <a:pt x="9812" y="45465"/>
                </a:lnTo>
                <a:lnTo>
                  <a:pt x="12987" y="45974"/>
                </a:lnTo>
                <a:lnTo>
                  <a:pt x="19464" y="46989"/>
                </a:lnTo>
                <a:lnTo>
                  <a:pt x="23655" y="40766"/>
                </a:lnTo>
                <a:lnTo>
                  <a:pt x="30132" y="41783"/>
                </a:lnTo>
                <a:lnTo>
                  <a:pt x="33307" y="42417"/>
                </a:lnTo>
                <a:lnTo>
                  <a:pt x="41322" y="39223"/>
                </a:lnTo>
                <a:lnTo>
                  <a:pt x="52087" y="38100"/>
                </a:lnTo>
                <a:lnTo>
                  <a:pt x="62543" y="38881"/>
                </a:lnTo>
                <a:lnTo>
                  <a:pt x="69629" y="41401"/>
                </a:lnTo>
                <a:lnTo>
                  <a:pt x="83738" y="42096"/>
                </a:lnTo>
                <a:lnTo>
                  <a:pt x="96871" y="41052"/>
                </a:lnTo>
                <a:lnTo>
                  <a:pt x="108670" y="40437"/>
                </a:lnTo>
                <a:lnTo>
                  <a:pt x="118778" y="42417"/>
                </a:lnTo>
                <a:lnTo>
                  <a:pt x="119413" y="39115"/>
                </a:lnTo>
                <a:lnTo>
                  <a:pt x="122588" y="39624"/>
                </a:lnTo>
                <a:lnTo>
                  <a:pt x="125763" y="40132"/>
                </a:lnTo>
                <a:lnTo>
                  <a:pt x="142440" y="40340"/>
                </a:lnTo>
                <a:lnTo>
                  <a:pt x="158116" y="41036"/>
                </a:lnTo>
                <a:lnTo>
                  <a:pt x="172983" y="42900"/>
                </a:lnTo>
                <a:lnTo>
                  <a:pt x="187231" y="46609"/>
                </a:lnTo>
                <a:lnTo>
                  <a:pt x="190406" y="47116"/>
                </a:lnTo>
                <a:lnTo>
                  <a:pt x="203327" y="47281"/>
                </a:lnTo>
                <a:lnTo>
                  <a:pt x="219664" y="49291"/>
                </a:lnTo>
                <a:lnTo>
                  <a:pt x="235787" y="52564"/>
                </a:lnTo>
                <a:lnTo>
                  <a:pt x="248064" y="56514"/>
                </a:lnTo>
                <a:lnTo>
                  <a:pt x="265342" y="60453"/>
                </a:lnTo>
                <a:lnTo>
                  <a:pt x="285894" y="66881"/>
                </a:lnTo>
                <a:lnTo>
                  <a:pt x="306232" y="74570"/>
                </a:lnTo>
                <a:lnTo>
                  <a:pt x="322867" y="82296"/>
                </a:lnTo>
                <a:lnTo>
                  <a:pt x="326042" y="82803"/>
                </a:lnTo>
                <a:lnTo>
                  <a:pt x="342576" y="87209"/>
                </a:lnTo>
                <a:lnTo>
                  <a:pt x="358395" y="94043"/>
                </a:lnTo>
                <a:lnTo>
                  <a:pt x="373405" y="102020"/>
                </a:lnTo>
                <a:lnTo>
                  <a:pt x="387510" y="109854"/>
                </a:lnTo>
                <a:lnTo>
                  <a:pt x="374145" y="117826"/>
                </a:lnTo>
                <a:lnTo>
                  <a:pt x="358411" y="121523"/>
                </a:lnTo>
                <a:lnTo>
                  <a:pt x="341701" y="123767"/>
                </a:lnTo>
                <a:lnTo>
                  <a:pt x="325407" y="127380"/>
                </a:lnTo>
                <a:lnTo>
                  <a:pt x="324391" y="133985"/>
                </a:lnTo>
                <a:lnTo>
                  <a:pt x="321216" y="133476"/>
                </a:lnTo>
                <a:lnTo>
                  <a:pt x="320581" y="136905"/>
                </a:lnTo>
                <a:lnTo>
                  <a:pt x="324145" y="142640"/>
                </a:lnTo>
                <a:lnTo>
                  <a:pt x="324518" y="150780"/>
                </a:lnTo>
                <a:lnTo>
                  <a:pt x="326796" y="158587"/>
                </a:lnTo>
                <a:lnTo>
                  <a:pt x="336075" y="163322"/>
                </a:lnTo>
                <a:lnTo>
                  <a:pt x="346065" y="159932"/>
                </a:lnTo>
                <a:lnTo>
                  <a:pt x="358364" y="157543"/>
                </a:lnTo>
                <a:lnTo>
                  <a:pt x="370472" y="156392"/>
                </a:lnTo>
                <a:lnTo>
                  <a:pt x="379890" y="156717"/>
                </a:lnTo>
                <a:lnTo>
                  <a:pt x="389405" y="155737"/>
                </a:lnTo>
                <a:lnTo>
                  <a:pt x="400671" y="155352"/>
                </a:lnTo>
                <a:lnTo>
                  <a:pt x="410626" y="155396"/>
                </a:lnTo>
                <a:lnTo>
                  <a:pt x="416212" y="155701"/>
                </a:lnTo>
                <a:lnTo>
                  <a:pt x="419387" y="156210"/>
                </a:lnTo>
                <a:lnTo>
                  <a:pt x="420022" y="152908"/>
                </a:lnTo>
                <a:lnTo>
                  <a:pt x="436631" y="158638"/>
                </a:lnTo>
                <a:lnTo>
                  <a:pt x="450597" y="161702"/>
                </a:lnTo>
                <a:lnTo>
                  <a:pt x="463278" y="165195"/>
                </a:lnTo>
                <a:lnTo>
                  <a:pt x="476029" y="172212"/>
                </a:lnTo>
                <a:lnTo>
                  <a:pt x="479204" y="172847"/>
                </a:lnTo>
                <a:lnTo>
                  <a:pt x="488144" y="167296"/>
                </a:lnTo>
                <a:lnTo>
                  <a:pt x="491952" y="155114"/>
                </a:lnTo>
                <a:lnTo>
                  <a:pt x="493545" y="141289"/>
                </a:lnTo>
                <a:lnTo>
                  <a:pt x="495841" y="130810"/>
                </a:lnTo>
                <a:lnTo>
                  <a:pt x="496476" y="127508"/>
                </a:lnTo>
                <a:lnTo>
                  <a:pt x="488918" y="122112"/>
                </a:lnTo>
                <a:lnTo>
                  <a:pt x="480395" y="117205"/>
                </a:lnTo>
                <a:lnTo>
                  <a:pt x="472705" y="111130"/>
                </a:lnTo>
                <a:lnTo>
                  <a:pt x="467647" y="102235"/>
                </a:lnTo>
                <a:lnTo>
                  <a:pt x="464472" y="101726"/>
                </a:lnTo>
                <a:lnTo>
                  <a:pt x="449792" y="82456"/>
                </a:lnTo>
                <a:lnTo>
                  <a:pt x="438278" y="55006"/>
                </a:lnTo>
                <a:lnTo>
                  <a:pt x="425860" y="25485"/>
                </a:lnTo>
                <a:lnTo>
                  <a:pt x="408465" y="0"/>
                </a:lnTo>
                <a:lnTo>
                  <a:pt x="401607" y="2286"/>
                </a:lnTo>
                <a:lnTo>
                  <a:pt x="396781" y="11811"/>
                </a:lnTo>
                <a:lnTo>
                  <a:pt x="392971" y="14604"/>
                </a:lnTo>
                <a:lnTo>
                  <a:pt x="392463" y="18034"/>
                </a:lnTo>
                <a:lnTo>
                  <a:pt x="395638" y="18541"/>
                </a:lnTo>
                <a:lnTo>
                  <a:pt x="401679" y="35484"/>
                </a:lnTo>
                <a:lnTo>
                  <a:pt x="408529" y="53212"/>
                </a:lnTo>
                <a:lnTo>
                  <a:pt x="413569" y="70655"/>
                </a:lnTo>
                <a:lnTo>
                  <a:pt x="414180" y="86740"/>
                </a:lnTo>
                <a:lnTo>
                  <a:pt x="407830" y="85725"/>
                </a:lnTo>
                <a:lnTo>
                  <a:pt x="398178" y="84200"/>
                </a:lnTo>
                <a:lnTo>
                  <a:pt x="358794" y="62797"/>
                </a:lnTo>
                <a:lnTo>
                  <a:pt x="319327" y="48260"/>
                </a:lnTo>
                <a:lnTo>
                  <a:pt x="278455" y="34770"/>
                </a:lnTo>
                <a:lnTo>
                  <a:pt x="240190" y="24257"/>
                </a:lnTo>
                <a:close/>
              </a:path>
            </a:pathLst>
          </a:custGeom>
          <a:ln w="9525">
            <a:solidFill>
              <a:srgbClr val="234583"/>
            </a:solidFill>
          </a:ln>
        </p:spPr>
        <p:txBody>
          <a:bodyPr wrap="square" lIns="0" tIns="0" rIns="0" bIns="0" rtlCol="0"/>
          <a:lstStyle/>
          <a:p>
            <a:endParaRPr sz="1662"/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B675D6BD-4631-8957-85E3-3BD82DD0BA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245" y="2559850"/>
            <a:ext cx="469433" cy="170703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F5CED419-F71B-9C97-4EAA-809DAA2864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3901" y="2449310"/>
            <a:ext cx="627942" cy="627942"/>
          </a:xfrm>
          <a:prstGeom prst="rect">
            <a:avLst/>
          </a:prstGeom>
        </p:spPr>
      </p:pic>
      <p:sp>
        <p:nvSpPr>
          <p:cNvPr id="40" name="object 69">
            <a:extLst>
              <a:ext uri="{FF2B5EF4-FFF2-40B4-BE49-F238E27FC236}">
                <a16:creationId xmlns:a16="http://schemas.microsoft.com/office/drawing/2014/main" id="{15A6921E-5724-7271-CEB7-F78F5E589054}"/>
              </a:ext>
            </a:extLst>
          </p:cNvPr>
          <p:cNvSpPr/>
          <p:nvPr/>
        </p:nvSpPr>
        <p:spPr>
          <a:xfrm>
            <a:off x="8934272" y="2763955"/>
            <a:ext cx="207264" cy="1927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41" name="object 70">
            <a:extLst>
              <a:ext uri="{FF2B5EF4-FFF2-40B4-BE49-F238E27FC236}">
                <a16:creationId xmlns:a16="http://schemas.microsoft.com/office/drawing/2014/main" id="{0DB84B4B-F962-BF16-783E-DE13A2659F01}"/>
              </a:ext>
            </a:extLst>
          </p:cNvPr>
          <p:cNvSpPr/>
          <p:nvPr/>
        </p:nvSpPr>
        <p:spPr>
          <a:xfrm>
            <a:off x="8908326" y="2567150"/>
            <a:ext cx="239092" cy="1309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42" name="object 62">
            <a:extLst>
              <a:ext uri="{FF2B5EF4-FFF2-40B4-BE49-F238E27FC236}">
                <a16:creationId xmlns:a16="http://schemas.microsoft.com/office/drawing/2014/main" id="{327D4BE0-D124-267E-C35F-BE7514388A85}"/>
              </a:ext>
            </a:extLst>
          </p:cNvPr>
          <p:cNvSpPr/>
          <p:nvPr/>
        </p:nvSpPr>
        <p:spPr>
          <a:xfrm>
            <a:off x="10430595" y="2525919"/>
            <a:ext cx="565638" cy="564466"/>
          </a:xfrm>
          <a:custGeom>
            <a:avLst/>
            <a:gdLst/>
            <a:ahLst/>
            <a:cxnLst/>
            <a:rect l="l" t="t" r="r" b="b"/>
            <a:pathLst>
              <a:path w="612775" h="611505">
                <a:moveTo>
                  <a:pt x="0" y="305562"/>
                </a:moveTo>
                <a:lnTo>
                  <a:pt x="4009" y="255991"/>
                </a:lnTo>
                <a:lnTo>
                  <a:pt x="15617" y="208970"/>
                </a:lnTo>
                <a:lnTo>
                  <a:pt x="34193" y="165127"/>
                </a:lnTo>
                <a:lnTo>
                  <a:pt x="59106" y="125089"/>
                </a:lnTo>
                <a:lnTo>
                  <a:pt x="89725" y="89487"/>
                </a:lnTo>
                <a:lnTo>
                  <a:pt x="125419" y="58948"/>
                </a:lnTo>
                <a:lnTo>
                  <a:pt x="165556" y="34101"/>
                </a:lnTo>
                <a:lnTo>
                  <a:pt x="209507" y="15575"/>
                </a:lnTo>
                <a:lnTo>
                  <a:pt x="256640" y="3998"/>
                </a:lnTo>
                <a:lnTo>
                  <a:pt x="306324" y="0"/>
                </a:lnTo>
                <a:lnTo>
                  <a:pt x="356007" y="3998"/>
                </a:lnTo>
                <a:lnTo>
                  <a:pt x="403140" y="15575"/>
                </a:lnTo>
                <a:lnTo>
                  <a:pt x="447091" y="34101"/>
                </a:lnTo>
                <a:lnTo>
                  <a:pt x="487228" y="58948"/>
                </a:lnTo>
                <a:lnTo>
                  <a:pt x="522922" y="89487"/>
                </a:lnTo>
                <a:lnTo>
                  <a:pt x="553541" y="125089"/>
                </a:lnTo>
                <a:lnTo>
                  <a:pt x="578454" y="165127"/>
                </a:lnTo>
                <a:lnTo>
                  <a:pt x="597030" y="208970"/>
                </a:lnTo>
                <a:lnTo>
                  <a:pt x="608638" y="255991"/>
                </a:lnTo>
                <a:lnTo>
                  <a:pt x="612647" y="305562"/>
                </a:lnTo>
                <a:lnTo>
                  <a:pt x="608638" y="355132"/>
                </a:lnTo>
                <a:lnTo>
                  <a:pt x="597030" y="402153"/>
                </a:lnTo>
                <a:lnTo>
                  <a:pt x="578454" y="445996"/>
                </a:lnTo>
                <a:lnTo>
                  <a:pt x="553541" y="486034"/>
                </a:lnTo>
                <a:lnTo>
                  <a:pt x="522922" y="521636"/>
                </a:lnTo>
                <a:lnTo>
                  <a:pt x="487228" y="552175"/>
                </a:lnTo>
                <a:lnTo>
                  <a:pt x="447091" y="577022"/>
                </a:lnTo>
                <a:lnTo>
                  <a:pt x="403140" y="595548"/>
                </a:lnTo>
                <a:lnTo>
                  <a:pt x="356007" y="607125"/>
                </a:lnTo>
                <a:lnTo>
                  <a:pt x="306324" y="611124"/>
                </a:lnTo>
                <a:lnTo>
                  <a:pt x="256640" y="607125"/>
                </a:lnTo>
                <a:lnTo>
                  <a:pt x="209507" y="595548"/>
                </a:lnTo>
                <a:lnTo>
                  <a:pt x="165556" y="577022"/>
                </a:lnTo>
                <a:lnTo>
                  <a:pt x="125419" y="552175"/>
                </a:lnTo>
                <a:lnTo>
                  <a:pt x="89725" y="521636"/>
                </a:lnTo>
                <a:lnTo>
                  <a:pt x="59106" y="486034"/>
                </a:lnTo>
                <a:lnTo>
                  <a:pt x="34193" y="445996"/>
                </a:lnTo>
                <a:lnTo>
                  <a:pt x="15617" y="402153"/>
                </a:lnTo>
                <a:lnTo>
                  <a:pt x="4009" y="355132"/>
                </a:lnTo>
                <a:lnTo>
                  <a:pt x="0" y="305562"/>
                </a:lnTo>
                <a:close/>
              </a:path>
            </a:pathLst>
          </a:custGeom>
          <a:ln w="57912">
            <a:solidFill>
              <a:srgbClr val="234583"/>
            </a:solidFill>
          </a:ln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43" name="object 65">
            <a:extLst>
              <a:ext uri="{FF2B5EF4-FFF2-40B4-BE49-F238E27FC236}">
                <a16:creationId xmlns:a16="http://schemas.microsoft.com/office/drawing/2014/main" id="{65282947-3967-7474-47A5-34500566510C}"/>
              </a:ext>
            </a:extLst>
          </p:cNvPr>
          <p:cNvSpPr/>
          <p:nvPr/>
        </p:nvSpPr>
        <p:spPr>
          <a:xfrm>
            <a:off x="10624065" y="2887030"/>
            <a:ext cx="220863" cy="15380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44" name="object 64">
            <a:extLst>
              <a:ext uri="{FF2B5EF4-FFF2-40B4-BE49-F238E27FC236}">
                <a16:creationId xmlns:a16="http://schemas.microsoft.com/office/drawing/2014/main" id="{3BB6D402-2281-F06A-BF64-5F2380FB27E3}"/>
              </a:ext>
            </a:extLst>
          </p:cNvPr>
          <p:cNvSpPr/>
          <p:nvPr/>
        </p:nvSpPr>
        <p:spPr>
          <a:xfrm>
            <a:off x="10572717" y="2620229"/>
            <a:ext cx="323557" cy="416754"/>
          </a:xfrm>
          <a:custGeom>
            <a:avLst/>
            <a:gdLst/>
            <a:ahLst/>
            <a:cxnLst/>
            <a:rect l="l" t="t" r="r" b="b"/>
            <a:pathLst>
              <a:path w="350520" h="451485">
                <a:moveTo>
                  <a:pt x="344550" y="208661"/>
                </a:moveTo>
                <a:lnTo>
                  <a:pt x="342773" y="207390"/>
                </a:lnTo>
                <a:lnTo>
                  <a:pt x="340613" y="206883"/>
                </a:lnTo>
                <a:lnTo>
                  <a:pt x="338708" y="207010"/>
                </a:lnTo>
                <a:lnTo>
                  <a:pt x="324127" y="222190"/>
                </a:lnTo>
                <a:lnTo>
                  <a:pt x="300735" y="239490"/>
                </a:lnTo>
                <a:lnTo>
                  <a:pt x="268485" y="253694"/>
                </a:lnTo>
                <a:lnTo>
                  <a:pt x="227329" y="259587"/>
                </a:lnTo>
                <a:lnTo>
                  <a:pt x="223900" y="259587"/>
                </a:lnTo>
                <a:lnTo>
                  <a:pt x="220979" y="256666"/>
                </a:lnTo>
                <a:lnTo>
                  <a:pt x="220979" y="253364"/>
                </a:lnTo>
                <a:lnTo>
                  <a:pt x="220979" y="249809"/>
                </a:lnTo>
                <a:lnTo>
                  <a:pt x="223900" y="247014"/>
                </a:lnTo>
                <a:lnTo>
                  <a:pt x="227329" y="247014"/>
                </a:lnTo>
                <a:lnTo>
                  <a:pt x="265957" y="241186"/>
                </a:lnTo>
                <a:lnTo>
                  <a:pt x="296037" y="227345"/>
                </a:lnTo>
                <a:lnTo>
                  <a:pt x="317448" y="210956"/>
                </a:lnTo>
                <a:lnTo>
                  <a:pt x="330073" y="197485"/>
                </a:lnTo>
                <a:lnTo>
                  <a:pt x="330453" y="194437"/>
                </a:lnTo>
                <a:lnTo>
                  <a:pt x="331215" y="191897"/>
                </a:lnTo>
                <a:lnTo>
                  <a:pt x="327532" y="188213"/>
                </a:lnTo>
                <a:lnTo>
                  <a:pt x="322199" y="182625"/>
                </a:lnTo>
                <a:lnTo>
                  <a:pt x="312546" y="183514"/>
                </a:lnTo>
                <a:lnTo>
                  <a:pt x="312546" y="177482"/>
                </a:lnTo>
                <a:lnTo>
                  <a:pt x="312546" y="164211"/>
                </a:lnTo>
                <a:lnTo>
                  <a:pt x="312546" y="150939"/>
                </a:lnTo>
                <a:lnTo>
                  <a:pt x="312546" y="144907"/>
                </a:lnTo>
                <a:lnTo>
                  <a:pt x="307826" y="110107"/>
                </a:lnTo>
                <a:lnTo>
                  <a:pt x="294497" y="78724"/>
                </a:lnTo>
                <a:lnTo>
                  <a:pt x="273810" y="51984"/>
                </a:lnTo>
                <a:lnTo>
                  <a:pt x="247014" y="31114"/>
                </a:lnTo>
                <a:lnTo>
                  <a:pt x="247014" y="112522"/>
                </a:lnTo>
                <a:lnTo>
                  <a:pt x="247014" y="115950"/>
                </a:lnTo>
                <a:lnTo>
                  <a:pt x="244348" y="118745"/>
                </a:lnTo>
                <a:lnTo>
                  <a:pt x="240664" y="118745"/>
                </a:lnTo>
                <a:lnTo>
                  <a:pt x="237362" y="118745"/>
                </a:lnTo>
                <a:lnTo>
                  <a:pt x="234441" y="115950"/>
                </a:lnTo>
                <a:lnTo>
                  <a:pt x="234441" y="112522"/>
                </a:lnTo>
                <a:lnTo>
                  <a:pt x="234441" y="20954"/>
                </a:lnTo>
                <a:lnTo>
                  <a:pt x="234441" y="17907"/>
                </a:lnTo>
                <a:lnTo>
                  <a:pt x="231901" y="15494"/>
                </a:lnTo>
                <a:lnTo>
                  <a:pt x="228726" y="15494"/>
                </a:lnTo>
                <a:lnTo>
                  <a:pt x="226059" y="15494"/>
                </a:lnTo>
                <a:lnTo>
                  <a:pt x="223170" y="77342"/>
                </a:lnTo>
                <a:lnTo>
                  <a:pt x="223142" y="116895"/>
                </a:lnTo>
                <a:lnTo>
                  <a:pt x="223138" y="134874"/>
                </a:lnTo>
                <a:lnTo>
                  <a:pt x="242824" y="154050"/>
                </a:lnTo>
                <a:lnTo>
                  <a:pt x="245236" y="156463"/>
                </a:lnTo>
                <a:lnTo>
                  <a:pt x="245236" y="160274"/>
                </a:lnTo>
                <a:lnTo>
                  <a:pt x="242824" y="162813"/>
                </a:lnTo>
                <a:lnTo>
                  <a:pt x="240410" y="165226"/>
                </a:lnTo>
                <a:lnTo>
                  <a:pt x="236219" y="165226"/>
                </a:lnTo>
                <a:lnTo>
                  <a:pt x="233933" y="162813"/>
                </a:lnTo>
                <a:lnTo>
                  <a:pt x="212470" y="141732"/>
                </a:lnTo>
                <a:lnTo>
                  <a:pt x="211200" y="140588"/>
                </a:lnTo>
                <a:lnTo>
                  <a:pt x="210438" y="139064"/>
                </a:lnTo>
                <a:lnTo>
                  <a:pt x="210438" y="137287"/>
                </a:lnTo>
                <a:lnTo>
                  <a:pt x="210438" y="81661"/>
                </a:lnTo>
                <a:lnTo>
                  <a:pt x="210438" y="5587"/>
                </a:lnTo>
                <a:lnTo>
                  <a:pt x="210438" y="2412"/>
                </a:lnTo>
                <a:lnTo>
                  <a:pt x="207899" y="0"/>
                </a:lnTo>
                <a:lnTo>
                  <a:pt x="204850" y="0"/>
                </a:lnTo>
                <a:lnTo>
                  <a:pt x="145668" y="0"/>
                </a:lnTo>
                <a:lnTo>
                  <a:pt x="142620" y="0"/>
                </a:lnTo>
                <a:lnTo>
                  <a:pt x="140080" y="2412"/>
                </a:lnTo>
                <a:lnTo>
                  <a:pt x="140080" y="81661"/>
                </a:lnTo>
                <a:lnTo>
                  <a:pt x="140080" y="139064"/>
                </a:lnTo>
                <a:lnTo>
                  <a:pt x="139318" y="140588"/>
                </a:lnTo>
                <a:lnTo>
                  <a:pt x="138302" y="141732"/>
                </a:lnTo>
                <a:lnTo>
                  <a:pt x="116839" y="162813"/>
                </a:lnTo>
                <a:lnTo>
                  <a:pt x="114300" y="165226"/>
                </a:lnTo>
                <a:lnTo>
                  <a:pt x="110362" y="165226"/>
                </a:lnTo>
                <a:lnTo>
                  <a:pt x="107823" y="162813"/>
                </a:lnTo>
                <a:lnTo>
                  <a:pt x="105282" y="160274"/>
                </a:lnTo>
                <a:lnTo>
                  <a:pt x="105282" y="156463"/>
                </a:lnTo>
                <a:lnTo>
                  <a:pt x="107823" y="154050"/>
                </a:lnTo>
                <a:lnTo>
                  <a:pt x="127380" y="134874"/>
                </a:lnTo>
                <a:lnTo>
                  <a:pt x="127380" y="116895"/>
                </a:lnTo>
                <a:lnTo>
                  <a:pt x="127380" y="77343"/>
                </a:lnTo>
                <a:lnTo>
                  <a:pt x="127380" y="37790"/>
                </a:lnTo>
                <a:lnTo>
                  <a:pt x="127380" y="19812"/>
                </a:lnTo>
                <a:lnTo>
                  <a:pt x="126873" y="17399"/>
                </a:lnTo>
                <a:lnTo>
                  <a:pt x="124459" y="15494"/>
                </a:lnTo>
                <a:lnTo>
                  <a:pt x="121792" y="15494"/>
                </a:lnTo>
                <a:lnTo>
                  <a:pt x="118744" y="15494"/>
                </a:lnTo>
                <a:lnTo>
                  <a:pt x="116077" y="17907"/>
                </a:lnTo>
                <a:lnTo>
                  <a:pt x="116077" y="20954"/>
                </a:lnTo>
                <a:lnTo>
                  <a:pt x="116204" y="112522"/>
                </a:lnTo>
                <a:lnTo>
                  <a:pt x="116204" y="115950"/>
                </a:lnTo>
                <a:lnTo>
                  <a:pt x="113410" y="118745"/>
                </a:lnTo>
                <a:lnTo>
                  <a:pt x="109854" y="118745"/>
                </a:lnTo>
                <a:lnTo>
                  <a:pt x="106425" y="118745"/>
                </a:lnTo>
                <a:lnTo>
                  <a:pt x="103504" y="115950"/>
                </a:lnTo>
                <a:lnTo>
                  <a:pt x="103504" y="112522"/>
                </a:lnTo>
                <a:lnTo>
                  <a:pt x="103504" y="31114"/>
                </a:lnTo>
                <a:lnTo>
                  <a:pt x="56086" y="78724"/>
                </a:lnTo>
                <a:lnTo>
                  <a:pt x="38100" y="144907"/>
                </a:lnTo>
                <a:lnTo>
                  <a:pt x="38080" y="150939"/>
                </a:lnTo>
                <a:lnTo>
                  <a:pt x="38036" y="164211"/>
                </a:lnTo>
                <a:lnTo>
                  <a:pt x="37992" y="177482"/>
                </a:lnTo>
                <a:lnTo>
                  <a:pt x="37973" y="183514"/>
                </a:lnTo>
                <a:lnTo>
                  <a:pt x="28320" y="182625"/>
                </a:lnTo>
                <a:lnTo>
                  <a:pt x="23113" y="188213"/>
                </a:lnTo>
                <a:lnTo>
                  <a:pt x="19557" y="191897"/>
                </a:lnTo>
                <a:lnTo>
                  <a:pt x="20192" y="194437"/>
                </a:lnTo>
                <a:lnTo>
                  <a:pt x="20446" y="197485"/>
                </a:lnTo>
                <a:lnTo>
                  <a:pt x="33160" y="210956"/>
                </a:lnTo>
                <a:lnTo>
                  <a:pt x="54625" y="227345"/>
                </a:lnTo>
                <a:lnTo>
                  <a:pt x="84687" y="241186"/>
                </a:lnTo>
                <a:lnTo>
                  <a:pt x="123189" y="247014"/>
                </a:lnTo>
                <a:lnTo>
                  <a:pt x="126873" y="247014"/>
                </a:lnTo>
                <a:lnTo>
                  <a:pt x="129539" y="249809"/>
                </a:lnTo>
                <a:lnTo>
                  <a:pt x="129539" y="253364"/>
                </a:lnTo>
                <a:lnTo>
                  <a:pt x="129539" y="256666"/>
                </a:lnTo>
                <a:lnTo>
                  <a:pt x="126618" y="259587"/>
                </a:lnTo>
                <a:lnTo>
                  <a:pt x="123189" y="259587"/>
                </a:lnTo>
                <a:lnTo>
                  <a:pt x="82123" y="253694"/>
                </a:lnTo>
                <a:lnTo>
                  <a:pt x="49926" y="239490"/>
                </a:lnTo>
                <a:lnTo>
                  <a:pt x="26517" y="222190"/>
                </a:lnTo>
                <a:lnTo>
                  <a:pt x="11810" y="207010"/>
                </a:lnTo>
                <a:lnTo>
                  <a:pt x="9905" y="206883"/>
                </a:lnTo>
                <a:lnTo>
                  <a:pt x="7746" y="207390"/>
                </a:lnTo>
                <a:lnTo>
                  <a:pt x="5968" y="208661"/>
                </a:lnTo>
                <a:lnTo>
                  <a:pt x="1396" y="211454"/>
                </a:lnTo>
                <a:lnTo>
                  <a:pt x="23244" y="244713"/>
                </a:lnTo>
                <a:lnTo>
                  <a:pt x="38100" y="256666"/>
                </a:lnTo>
                <a:lnTo>
                  <a:pt x="37973" y="257428"/>
                </a:lnTo>
                <a:lnTo>
                  <a:pt x="37973" y="258063"/>
                </a:lnTo>
                <a:lnTo>
                  <a:pt x="37973" y="258825"/>
                </a:lnTo>
                <a:lnTo>
                  <a:pt x="37973" y="308863"/>
                </a:lnTo>
                <a:lnTo>
                  <a:pt x="37973" y="311276"/>
                </a:lnTo>
                <a:lnTo>
                  <a:pt x="38861" y="313563"/>
                </a:lnTo>
                <a:lnTo>
                  <a:pt x="40639" y="315340"/>
                </a:lnTo>
                <a:lnTo>
                  <a:pt x="42417" y="317119"/>
                </a:lnTo>
                <a:lnTo>
                  <a:pt x="44830" y="318008"/>
                </a:lnTo>
                <a:lnTo>
                  <a:pt x="47243" y="318008"/>
                </a:lnTo>
                <a:lnTo>
                  <a:pt x="60578" y="318008"/>
                </a:lnTo>
                <a:lnTo>
                  <a:pt x="60578" y="337438"/>
                </a:lnTo>
                <a:lnTo>
                  <a:pt x="69262" y="383365"/>
                </a:lnTo>
                <a:lnTo>
                  <a:pt x="94233" y="420242"/>
                </a:lnTo>
                <a:lnTo>
                  <a:pt x="130905" y="443150"/>
                </a:lnTo>
                <a:lnTo>
                  <a:pt x="175386" y="451103"/>
                </a:lnTo>
                <a:lnTo>
                  <a:pt x="198314" y="449085"/>
                </a:lnTo>
                <a:lnTo>
                  <a:pt x="239216" y="433476"/>
                </a:lnTo>
                <a:lnTo>
                  <a:pt x="270799" y="403179"/>
                </a:lnTo>
                <a:lnTo>
                  <a:pt x="287968" y="361289"/>
                </a:lnTo>
                <a:lnTo>
                  <a:pt x="290194" y="337438"/>
                </a:lnTo>
                <a:lnTo>
                  <a:pt x="290194" y="318008"/>
                </a:lnTo>
                <a:lnTo>
                  <a:pt x="303402" y="318008"/>
                </a:lnTo>
                <a:lnTo>
                  <a:pt x="305688" y="318008"/>
                </a:lnTo>
                <a:lnTo>
                  <a:pt x="308228" y="317119"/>
                </a:lnTo>
                <a:lnTo>
                  <a:pt x="309879" y="315340"/>
                </a:lnTo>
                <a:lnTo>
                  <a:pt x="311657" y="313563"/>
                </a:lnTo>
                <a:lnTo>
                  <a:pt x="312674" y="311276"/>
                </a:lnTo>
                <a:lnTo>
                  <a:pt x="312674" y="308863"/>
                </a:lnTo>
                <a:lnTo>
                  <a:pt x="312674" y="258825"/>
                </a:lnTo>
                <a:lnTo>
                  <a:pt x="312674" y="258063"/>
                </a:lnTo>
                <a:lnTo>
                  <a:pt x="312546" y="257428"/>
                </a:lnTo>
                <a:lnTo>
                  <a:pt x="312419" y="256666"/>
                </a:lnTo>
                <a:lnTo>
                  <a:pt x="344924" y="225663"/>
                </a:lnTo>
                <a:lnTo>
                  <a:pt x="350519" y="217424"/>
                </a:lnTo>
                <a:lnTo>
                  <a:pt x="349250" y="211454"/>
                </a:lnTo>
                <a:lnTo>
                  <a:pt x="344550" y="208661"/>
                </a:lnTo>
                <a:close/>
              </a:path>
            </a:pathLst>
          </a:custGeom>
          <a:ln w="3175">
            <a:solidFill>
              <a:srgbClr val="234583"/>
            </a:solidFill>
          </a:ln>
        </p:spPr>
        <p:txBody>
          <a:bodyPr wrap="square" lIns="0" tIns="0" rIns="0" bIns="0" rtlCol="0"/>
          <a:lstStyle/>
          <a:p>
            <a:endParaRPr sz="1662"/>
          </a:p>
        </p:txBody>
      </p:sp>
      <p:pic>
        <p:nvPicPr>
          <p:cNvPr id="45" name="Immagine 44">
            <a:extLst>
              <a:ext uri="{FF2B5EF4-FFF2-40B4-BE49-F238E27FC236}">
                <a16:creationId xmlns:a16="http://schemas.microsoft.com/office/drawing/2014/main" id="{2296B7F6-B6D6-4FF5-3310-725CBAACBA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79906" y="2612318"/>
            <a:ext cx="329213" cy="414564"/>
          </a:xfrm>
          <a:prstGeom prst="rect">
            <a:avLst/>
          </a:prstGeom>
        </p:spPr>
      </p:pic>
      <p:sp>
        <p:nvSpPr>
          <p:cNvPr id="46" name="object 73">
            <a:extLst>
              <a:ext uri="{FF2B5EF4-FFF2-40B4-BE49-F238E27FC236}">
                <a16:creationId xmlns:a16="http://schemas.microsoft.com/office/drawing/2014/main" id="{39CCFD52-F97C-1576-7473-35AF324FAD05}"/>
              </a:ext>
            </a:extLst>
          </p:cNvPr>
          <p:cNvSpPr txBox="1"/>
          <p:nvPr/>
        </p:nvSpPr>
        <p:spPr>
          <a:xfrm>
            <a:off x="6670615" y="1867734"/>
            <a:ext cx="1181686" cy="238552"/>
          </a:xfrm>
          <a:prstGeom prst="rect">
            <a:avLst/>
          </a:prstGeom>
        </p:spPr>
        <p:txBody>
          <a:bodyPr vert="horz" wrap="square" lIns="0" tIns="11137" rIns="0" bIns="0" rtlCol="0">
            <a:spAutoFit/>
          </a:bodyPr>
          <a:lstStyle/>
          <a:p>
            <a:pPr marL="11723">
              <a:spcBef>
                <a:spcPts val="88"/>
              </a:spcBef>
            </a:pPr>
            <a:r>
              <a:rPr sz="1477" b="1" spc="-9" dirty="0">
                <a:solidFill>
                  <a:srgbClr val="234583"/>
                </a:solidFill>
                <a:latin typeface="Calibri"/>
                <a:cs typeface="Calibri"/>
              </a:rPr>
              <a:t>Product</a:t>
            </a:r>
            <a:r>
              <a:rPr sz="1477" b="1" spc="-18" dirty="0">
                <a:solidFill>
                  <a:srgbClr val="234583"/>
                </a:solidFill>
                <a:latin typeface="Calibri"/>
                <a:cs typeface="Calibri"/>
              </a:rPr>
              <a:t> </a:t>
            </a:r>
            <a:r>
              <a:rPr sz="1477" b="1" spc="-9" dirty="0">
                <a:solidFill>
                  <a:srgbClr val="234583"/>
                </a:solidFill>
                <a:latin typeface="Calibri"/>
                <a:cs typeface="Calibri"/>
              </a:rPr>
              <a:t>design</a:t>
            </a:r>
            <a:endParaRPr sz="1477" dirty="0">
              <a:latin typeface="Calibri"/>
              <a:cs typeface="Calibri"/>
            </a:endParaRPr>
          </a:p>
        </p:txBody>
      </p:sp>
      <p:sp>
        <p:nvSpPr>
          <p:cNvPr id="47" name="object 74">
            <a:extLst>
              <a:ext uri="{FF2B5EF4-FFF2-40B4-BE49-F238E27FC236}">
                <a16:creationId xmlns:a16="http://schemas.microsoft.com/office/drawing/2014/main" id="{60091BCC-F7D9-D929-5090-E12E7C0C9783}"/>
              </a:ext>
            </a:extLst>
          </p:cNvPr>
          <p:cNvSpPr txBox="1"/>
          <p:nvPr/>
        </p:nvSpPr>
        <p:spPr>
          <a:xfrm>
            <a:off x="2719183" y="2956681"/>
            <a:ext cx="194284" cy="114768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723">
              <a:lnSpc>
                <a:spcPts val="1490"/>
              </a:lnSpc>
            </a:pPr>
            <a:r>
              <a:rPr sz="1477" b="1" spc="-5" dirty="0">
                <a:solidFill>
                  <a:srgbClr val="234583"/>
                </a:solidFill>
                <a:latin typeface="Calibri"/>
                <a:cs typeface="Calibri"/>
              </a:rPr>
              <a:t>Service</a:t>
            </a:r>
            <a:r>
              <a:rPr sz="1477" b="1" spc="-28" dirty="0">
                <a:solidFill>
                  <a:srgbClr val="234583"/>
                </a:solidFill>
                <a:latin typeface="Calibri"/>
                <a:cs typeface="Calibri"/>
              </a:rPr>
              <a:t> </a:t>
            </a:r>
            <a:r>
              <a:rPr sz="1477" b="1" spc="-9" dirty="0">
                <a:solidFill>
                  <a:srgbClr val="234583"/>
                </a:solidFill>
                <a:latin typeface="Calibri"/>
                <a:cs typeface="Calibri"/>
              </a:rPr>
              <a:t>Design</a:t>
            </a:r>
            <a:endParaRPr sz="1477" dirty="0">
              <a:latin typeface="Calibri"/>
              <a:cs typeface="Calibri"/>
            </a:endParaRPr>
          </a:p>
        </p:txBody>
      </p:sp>
      <p:sp>
        <p:nvSpPr>
          <p:cNvPr id="49" name="object 82">
            <a:extLst>
              <a:ext uri="{FF2B5EF4-FFF2-40B4-BE49-F238E27FC236}">
                <a16:creationId xmlns:a16="http://schemas.microsoft.com/office/drawing/2014/main" id="{D32680BF-7B22-DE99-77E1-18350155058F}"/>
              </a:ext>
            </a:extLst>
          </p:cNvPr>
          <p:cNvSpPr txBox="1"/>
          <p:nvPr/>
        </p:nvSpPr>
        <p:spPr>
          <a:xfrm>
            <a:off x="2947063" y="1192552"/>
            <a:ext cx="828621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it-IT" sz="1400" spc="-10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l </a:t>
            </a:r>
            <a:r>
              <a:rPr sz="1400" spc="-10" dirty="0">
                <a:latin typeface="Calibri"/>
                <a:cs typeface="Calibri"/>
              </a:rPr>
              <a:t>Product </a:t>
            </a:r>
            <a:r>
              <a:rPr sz="1400" dirty="0">
                <a:latin typeface="Calibri"/>
                <a:cs typeface="Calibri"/>
              </a:rPr>
              <a:t>design </a:t>
            </a:r>
            <a:r>
              <a:rPr sz="1400" spc="-5" dirty="0">
                <a:latin typeface="Calibri"/>
                <a:cs typeface="Calibri"/>
              </a:rPr>
              <a:t>si </a:t>
            </a:r>
            <a:r>
              <a:rPr sz="1400" spc="-10" dirty="0">
                <a:latin typeface="Calibri"/>
                <a:cs typeface="Calibri"/>
              </a:rPr>
              <a:t>concentra unicamente </a:t>
            </a:r>
            <a:r>
              <a:rPr sz="1400" spc="-5" dirty="0">
                <a:latin typeface="Calibri"/>
                <a:cs typeface="Calibri"/>
              </a:rPr>
              <a:t>sulla fase </a:t>
            </a:r>
            <a:r>
              <a:rPr sz="1400" spc="-15" dirty="0">
                <a:latin typeface="Calibri"/>
                <a:cs typeface="Calibri"/>
              </a:rPr>
              <a:t>d’uso </a:t>
            </a:r>
            <a:r>
              <a:rPr sz="1400" spc="-5" dirty="0">
                <a:latin typeface="Calibri"/>
                <a:cs typeface="Calibri"/>
              </a:rPr>
              <a:t>(quindi sui benefici), </a:t>
            </a:r>
            <a:r>
              <a:rPr sz="1400" b="1" dirty="0">
                <a:latin typeface="Calibri"/>
                <a:cs typeface="Calibri"/>
              </a:rPr>
              <a:t>il Service design </a:t>
            </a:r>
            <a:r>
              <a:rPr sz="1400" b="1" spc="-5" dirty="0" err="1">
                <a:latin typeface="Calibri"/>
                <a:cs typeface="Calibri"/>
              </a:rPr>
              <a:t>copre</a:t>
            </a:r>
            <a:r>
              <a:rPr lang="it-IT" sz="1400" b="1" spc="235" dirty="0">
                <a:latin typeface="Calibri"/>
                <a:cs typeface="Calibri"/>
              </a:rPr>
              <a:t> </a:t>
            </a:r>
            <a:r>
              <a:rPr sz="1400" b="1" spc="-5" dirty="0" err="1">
                <a:latin typeface="Calibri"/>
                <a:cs typeface="Calibri"/>
              </a:rPr>
              <a:t>l’interazione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latin typeface="Calibri"/>
                <a:cs typeface="Calibri"/>
              </a:rPr>
              <a:t>E</a:t>
            </a:r>
            <a:r>
              <a:rPr lang="it-IT" sz="1400" b="1" spc="-5" dirty="0" err="1">
                <a:latin typeface="Calibri"/>
                <a:cs typeface="Calibri"/>
              </a:rPr>
              <a:t>nd</a:t>
            </a:r>
            <a:r>
              <a:rPr lang="it-IT" sz="1400" b="1" spc="-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2</a:t>
            </a:r>
            <a:r>
              <a:rPr lang="it-IT" sz="1400" b="1" spc="-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</a:t>
            </a:r>
            <a:r>
              <a:rPr lang="it-IT" sz="1400" b="1" spc="-5" dirty="0" err="1">
                <a:latin typeface="Calibri"/>
                <a:cs typeface="Calibri"/>
              </a:rPr>
              <a:t>nd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del </a:t>
            </a:r>
            <a:r>
              <a:rPr sz="1400" b="1" spc="-5" dirty="0">
                <a:latin typeface="Calibri"/>
                <a:cs typeface="Calibri"/>
              </a:rPr>
              <a:t>cliente, </a:t>
            </a:r>
            <a:r>
              <a:rPr sz="1400" b="1" dirty="0">
                <a:latin typeface="Calibri"/>
                <a:cs typeface="Calibri"/>
              </a:rPr>
              <a:t>per </a:t>
            </a:r>
            <a:r>
              <a:rPr sz="1400" b="1" spc="-5" dirty="0">
                <a:latin typeface="Calibri"/>
                <a:cs typeface="Calibri"/>
              </a:rPr>
              <a:t>risolvere </a:t>
            </a:r>
            <a:r>
              <a:rPr sz="1400" b="1" dirty="0">
                <a:latin typeface="Calibri"/>
                <a:cs typeface="Calibri"/>
              </a:rPr>
              <a:t>i </a:t>
            </a:r>
            <a:r>
              <a:rPr sz="1400" b="1" spc="-5" dirty="0">
                <a:latin typeface="Calibri"/>
                <a:cs typeface="Calibri"/>
              </a:rPr>
              <a:t>problemi </a:t>
            </a:r>
            <a:r>
              <a:rPr sz="1400" spc="-5" dirty="0">
                <a:latin typeface="Calibri"/>
                <a:cs typeface="Calibri"/>
              </a:rPr>
              <a:t>non </a:t>
            </a:r>
            <a:r>
              <a:rPr sz="1400" spc="-10" dirty="0">
                <a:latin typeface="Calibri"/>
                <a:cs typeface="Calibri"/>
              </a:rPr>
              <a:t>strettamente correlati </a:t>
            </a:r>
            <a:r>
              <a:rPr sz="1400" dirty="0">
                <a:latin typeface="Calibri"/>
                <a:cs typeface="Calibri"/>
              </a:rPr>
              <a:t>alla </a:t>
            </a:r>
            <a:r>
              <a:rPr sz="1400" spc="-5" dirty="0" err="1">
                <a:latin typeface="Calibri"/>
                <a:cs typeface="Calibri"/>
              </a:rPr>
              <a:t>fase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5" dirty="0" err="1">
                <a:latin typeface="Calibri"/>
                <a:cs typeface="Calibri"/>
              </a:rPr>
              <a:t>d’uso</a:t>
            </a:r>
            <a:r>
              <a:rPr sz="1400" spc="-10" dirty="0">
                <a:latin typeface="Calibri"/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1" name="object 81">
            <a:extLst>
              <a:ext uri="{FF2B5EF4-FFF2-40B4-BE49-F238E27FC236}">
                <a16:creationId xmlns:a16="http://schemas.microsoft.com/office/drawing/2014/main" id="{651626D0-CD61-3B2A-B402-9D2D6461BA67}"/>
              </a:ext>
            </a:extLst>
          </p:cNvPr>
          <p:cNvSpPr/>
          <p:nvPr/>
        </p:nvSpPr>
        <p:spPr>
          <a:xfrm>
            <a:off x="2825103" y="1126253"/>
            <a:ext cx="8578489" cy="627942"/>
          </a:xfrm>
          <a:custGeom>
            <a:avLst/>
            <a:gdLst/>
            <a:ahLst/>
            <a:cxnLst/>
            <a:rect l="l" t="t" r="r" b="b"/>
            <a:pathLst>
              <a:path w="9199245" h="1199514">
                <a:moveTo>
                  <a:pt x="0" y="199898"/>
                </a:moveTo>
                <a:lnTo>
                  <a:pt x="5279" y="154075"/>
                </a:lnTo>
                <a:lnTo>
                  <a:pt x="20317" y="112004"/>
                </a:lnTo>
                <a:lnTo>
                  <a:pt x="43915" y="74887"/>
                </a:lnTo>
                <a:lnTo>
                  <a:pt x="74871" y="43927"/>
                </a:lnTo>
                <a:lnTo>
                  <a:pt x="111987" y="20324"/>
                </a:lnTo>
                <a:lnTo>
                  <a:pt x="154063" y="5281"/>
                </a:lnTo>
                <a:lnTo>
                  <a:pt x="199898" y="0"/>
                </a:lnTo>
                <a:lnTo>
                  <a:pt x="8998966" y="0"/>
                </a:lnTo>
                <a:lnTo>
                  <a:pt x="9044788" y="5281"/>
                </a:lnTo>
                <a:lnTo>
                  <a:pt x="9086859" y="20324"/>
                </a:lnTo>
                <a:lnTo>
                  <a:pt x="9123976" y="43927"/>
                </a:lnTo>
                <a:lnTo>
                  <a:pt x="9154936" y="74887"/>
                </a:lnTo>
                <a:lnTo>
                  <a:pt x="9178539" y="112004"/>
                </a:lnTo>
                <a:lnTo>
                  <a:pt x="9193582" y="154075"/>
                </a:lnTo>
                <a:lnTo>
                  <a:pt x="9198864" y="199898"/>
                </a:lnTo>
                <a:lnTo>
                  <a:pt x="9198864" y="999490"/>
                </a:lnTo>
                <a:lnTo>
                  <a:pt x="9193582" y="1045324"/>
                </a:lnTo>
                <a:lnTo>
                  <a:pt x="9178539" y="1087400"/>
                </a:lnTo>
                <a:lnTo>
                  <a:pt x="9154936" y="1124516"/>
                </a:lnTo>
                <a:lnTo>
                  <a:pt x="9123976" y="1155472"/>
                </a:lnTo>
                <a:lnTo>
                  <a:pt x="9086859" y="1179070"/>
                </a:lnTo>
                <a:lnTo>
                  <a:pt x="9044788" y="1194108"/>
                </a:lnTo>
                <a:lnTo>
                  <a:pt x="8998966" y="1199388"/>
                </a:lnTo>
                <a:lnTo>
                  <a:pt x="199898" y="1199388"/>
                </a:lnTo>
                <a:lnTo>
                  <a:pt x="154063" y="1194108"/>
                </a:lnTo>
                <a:lnTo>
                  <a:pt x="111987" y="1179070"/>
                </a:lnTo>
                <a:lnTo>
                  <a:pt x="74871" y="1155472"/>
                </a:lnTo>
                <a:lnTo>
                  <a:pt x="43915" y="1124516"/>
                </a:lnTo>
                <a:lnTo>
                  <a:pt x="20317" y="1087400"/>
                </a:lnTo>
                <a:lnTo>
                  <a:pt x="5279" y="1045324"/>
                </a:lnTo>
                <a:lnTo>
                  <a:pt x="0" y="999490"/>
                </a:lnTo>
                <a:lnTo>
                  <a:pt x="0" y="199898"/>
                </a:lnTo>
                <a:close/>
              </a:path>
            </a:pathLst>
          </a:custGeom>
          <a:ln w="25908">
            <a:solidFill>
              <a:srgbClr val="DEE6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75">
            <a:extLst>
              <a:ext uri="{FF2B5EF4-FFF2-40B4-BE49-F238E27FC236}">
                <a16:creationId xmlns:a16="http://schemas.microsoft.com/office/drawing/2014/main" id="{5B61F91D-2816-3E53-C516-F64CEAC0664A}"/>
              </a:ext>
            </a:extLst>
          </p:cNvPr>
          <p:cNvSpPr txBox="1"/>
          <p:nvPr/>
        </p:nvSpPr>
        <p:spPr>
          <a:xfrm>
            <a:off x="5021019" y="4714218"/>
            <a:ext cx="4453890" cy="9512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109220" rIns="0" bIns="0" rtlCol="0">
            <a:spAutoFit/>
          </a:bodyPr>
          <a:lstStyle/>
          <a:p>
            <a:pPr marL="12700" defTabSz="914400">
              <a:spcBef>
                <a:spcPts val="860"/>
              </a:spcBef>
            </a:pPr>
            <a:r>
              <a:rPr sz="2400" b="1" spc="-5" dirty="0">
                <a:solidFill>
                  <a:srgbClr val="234583"/>
                </a:solidFill>
                <a:cs typeface="Calibri"/>
              </a:rPr>
              <a:t>Soddisfazione </a:t>
            </a:r>
            <a:r>
              <a:rPr sz="2400" b="1" dirty="0">
                <a:solidFill>
                  <a:srgbClr val="234583"/>
                </a:solidFill>
                <a:cs typeface="Calibri"/>
              </a:rPr>
              <a:t>= </a:t>
            </a:r>
            <a:r>
              <a:rPr sz="2400" b="1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Benefici </a:t>
            </a:r>
            <a:r>
              <a:rPr sz="2400" b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-</a:t>
            </a:r>
            <a:r>
              <a:rPr sz="2400" b="1" spc="-1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sz="2400" b="1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Problemi</a:t>
            </a:r>
            <a:endParaRPr sz="2400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marL="2784475" defTabSz="914400">
              <a:spcBef>
                <a:spcPts val="765"/>
              </a:spcBef>
            </a:pPr>
            <a:r>
              <a:rPr sz="2400" b="1" spc="-15" dirty="0">
                <a:solidFill>
                  <a:srgbClr val="234583"/>
                </a:solidFill>
                <a:cs typeface="Calibri"/>
              </a:rPr>
              <a:t>Prezzo</a:t>
            </a:r>
            <a:endParaRPr sz="2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48" name="object 76">
            <a:extLst>
              <a:ext uri="{FF2B5EF4-FFF2-40B4-BE49-F238E27FC236}">
                <a16:creationId xmlns:a16="http://schemas.microsoft.com/office/drawing/2014/main" id="{0C1D4030-0DD3-D807-84C3-6D27924D95E1}"/>
              </a:ext>
            </a:extLst>
          </p:cNvPr>
          <p:cNvSpPr/>
          <p:nvPr/>
        </p:nvSpPr>
        <p:spPr>
          <a:xfrm>
            <a:off x="7093264" y="5257800"/>
            <a:ext cx="2169795" cy="0"/>
          </a:xfrm>
          <a:custGeom>
            <a:avLst/>
            <a:gdLst/>
            <a:ahLst/>
            <a:cxnLst/>
            <a:rect l="l" t="t" r="r" b="b"/>
            <a:pathLst>
              <a:path w="2169795">
                <a:moveTo>
                  <a:pt x="0" y="0"/>
                </a:moveTo>
                <a:lnTo>
                  <a:pt x="2169667" y="0"/>
                </a:lnTo>
              </a:path>
            </a:pathLst>
          </a:custGeom>
          <a:ln w="38100">
            <a:solidFill>
              <a:srgbClr val="234583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0" name="Immagine 49">
            <a:extLst>
              <a:ext uri="{FF2B5EF4-FFF2-40B4-BE49-F238E27FC236}">
                <a16:creationId xmlns:a16="http://schemas.microsoft.com/office/drawing/2014/main" id="{F0E901C2-E4A1-D985-1D1B-0A333DC593C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63554" y="57801"/>
            <a:ext cx="1080000" cy="102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5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6" grpId="0"/>
      <p:bldP spid="27" grpId="0"/>
      <p:bldP spid="28" grpId="0"/>
      <p:bldP spid="49" grpId="0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>
            <a:extLst>
              <a:ext uri="{FF2B5EF4-FFF2-40B4-BE49-F238E27FC236}">
                <a16:creationId xmlns:a16="http://schemas.microsoft.com/office/drawing/2014/main" id="{64E096B9-75B8-6262-599A-943532010314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11277600" cy="43217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62230" rIns="0" bIns="0" rtlCol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490"/>
              </a:spcBef>
            </a:pPr>
            <a:r>
              <a:rPr lang="it-IT" kern="0" spc="-10" dirty="0">
                <a:solidFill>
                  <a:srgbClr val="002060"/>
                </a:solidFill>
              </a:rPr>
              <a:t>Strategia 2: Costruire il valore del cliente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D9BF07A-5682-58EB-3058-2E421401D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820"/>
            <a:ext cx="12192000" cy="514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156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>
            <a:lumMod val="95000"/>
          </a:schemeClr>
        </a:solidFill>
        <a:ln>
          <a:noFill/>
        </a:ln>
      </a:spPr>
      <a:bodyPr lIns="91422" tIns="0" rIns="91422" bIns="45711" anchor="ctr"/>
      <a:lstStyle>
        <a:defPPr algn="l">
          <a:spcAft>
            <a:spcPct val="30000"/>
          </a:spcAft>
          <a:buClr>
            <a:srgbClr val="003300"/>
          </a:buClr>
          <a:buSzPct val="90000"/>
          <a:buFont typeface="Wingdings" panose="05000000000000000000" pitchFamily="2" charset="2"/>
          <a:buChar char="§"/>
          <a:defRPr kumimoji="1" noProof="1"/>
        </a:defPPr>
      </a:lstStyle>
    </a:sp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1197</Words>
  <Application>Microsoft Macintosh PowerPoint</Application>
  <PresentationFormat>Widescreen</PresentationFormat>
  <Paragraphs>139</Paragraphs>
  <Slides>13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6" baseType="lpstr">
      <vt:lpstr>Gulim</vt:lpstr>
      <vt:lpstr>Arial</vt:lpstr>
      <vt:lpstr>Calibri</vt:lpstr>
      <vt:lpstr>Calibri Light</vt:lpstr>
      <vt:lpstr>Cambria</vt:lpstr>
      <vt:lpstr>Gill Sans</vt:lpstr>
      <vt:lpstr>Lucida Grande</vt:lpstr>
      <vt:lpstr>Lucida Sans Unicode</vt:lpstr>
      <vt:lpstr>Tahoma</vt:lpstr>
      <vt:lpstr>Times New Roman</vt:lpstr>
      <vt:lpstr>Trebuchet MS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Coltivare il cliente: trasformare obiettivi in piani attuabili per singolo cliente</vt:lpstr>
      <vt:lpstr>Comprendere il cliente con un approccio End to End</vt:lpstr>
      <vt:lpstr>Presentazione standard di PowerPoint</vt:lpstr>
      <vt:lpstr>Presentazione standard di PowerPoint</vt:lpstr>
      <vt:lpstr>Presentazione standard di PowerPoint</vt:lpstr>
      <vt:lpstr>Ora tocca a voi!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giuseppe segalla</dc:creator>
  <cp:lastModifiedBy>segallagiacomo38@gmail.com</cp:lastModifiedBy>
  <cp:revision>641</cp:revision>
  <cp:lastPrinted>2023-06-26T06:51:47Z</cp:lastPrinted>
  <dcterms:created xsi:type="dcterms:W3CDTF">2021-10-17T13:08:51Z</dcterms:created>
  <dcterms:modified xsi:type="dcterms:W3CDTF">2025-05-26T09:39:52Z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2020-05-21T00:00:00Z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2021-10-17T00:00:00Z</vt:filetime>
  </property>
</Properties>
</file>